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5" r:id="rId1"/>
  </p:sldMasterIdLst>
  <p:notesMasterIdLst>
    <p:notesMasterId r:id="rId58"/>
  </p:notesMasterIdLst>
  <p:sldIdLst>
    <p:sldId id="257" r:id="rId2"/>
    <p:sldId id="272" r:id="rId3"/>
    <p:sldId id="273" r:id="rId4"/>
    <p:sldId id="278" r:id="rId5"/>
    <p:sldId id="277" r:id="rId6"/>
    <p:sldId id="279" r:id="rId7"/>
    <p:sldId id="270" r:id="rId8"/>
    <p:sldId id="275" r:id="rId9"/>
    <p:sldId id="341" r:id="rId10"/>
    <p:sldId id="280" r:id="rId11"/>
    <p:sldId id="283" r:id="rId12"/>
    <p:sldId id="282" r:id="rId13"/>
    <p:sldId id="284" r:id="rId14"/>
    <p:sldId id="286" r:id="rId15"/>
    <p:sldId id="287" r:id="rId16"/>
    <p:sldId id="288" r:id="rId17"/>
    <p:sldId id="290" r:id="rId18"/>
    <p:sldId id="297" r:id="rId19"/>
    <p:sldId id="293" r:id="rId20"/>
    <p:sldId id="292" r:id="rId21"/>
    <p:sldId id="294" r:id="rId22"/>
    <p:sldId id="295" r:id="rId23"/>
    <p:sldId id="301" r:id="rId24"/>
    <p:sldId id="304" r:id="rId25"/>
    <p:sldId id="305" r:id="rId26"/>
    <p:sldId id="300" r:id="rId27"/>
    <p:sldId id="308" r:id="rId28"/>
    <p:sldId id="309" r:id="rId29"/>
    <p:sldId id="314" r:id="rId30"/>
    <p:sldId id="312" r:id="rId31"/>
    <p:sldId id="317" r:id="rId32"/>
    <p:sldId id="316" r:id="rId33"/>
    <p:sldId id="258" r:id="rId34"/>
    <p:sldId id="321" r:id="rId35"/>
    <p:sldId id="322" r:id="rId36"/>
    <p:sldId id="323" r:id="rId37"/>
    <p:sldId id="342" r:id="rId38"/>
    <p:sldId id="34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267" r:id="rId5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C0"/>
    <a:srgbClr val="CC6600"/>
    <a:srgbClr val="422100"/>
    <a:srgbClr val="6834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737" autoAdjust="0"/>
  </p:normalViewPr>
  <p:slideViewPr>
    <p:cSldViewPr snapToGrid="0">
      <p:cViewPr>
        <p:scale>
          <a:sx n="73" d="100"/>
          <a:sy n="73" d="100"/>
        </p:scale>
        <p:origin x="-57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3E184-1721-4996-8149-DF8132EF454F}" type="datetimeFigureOut">
              <a:rPr lang="en-IN" smtClean="0"/>
              <a:t>15-03-2022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3B7A6-F8B0-4DF1-97BB-218ACC33F59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1059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CEA4F-575C-41D9-AC91-418EBDB0676A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86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018639-63D6-4FDE-BC1B-56F3CDCA6C1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CE662DF-C721-4012-9AB1-8AFCB0932DA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7" Type="http://schemas.openxmlformats.org/officeDocument/2006/relationships/image" Target="../media/image8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28.png" /><Relationship Id="rId5" Type="http://schemas.openxmlformats.org/officeDocument/2006/relationships/image" Target="../media/image27.png" /><Relationship Id="rId4" Type="http://schemas.openxmlformats.org/officeDocument/2006/relationships/image" Target="../media/image4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7" Type="http://schemas.openxmlformats.org/officeDocument/2006/relationships/image" Target="../media/image41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4.jpeg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44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7" Type="http://schemas.openxmlformats.org/officeDocument/2006/relationships/image" Target="../media/image49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48.png" /><Relationship Id="rId5" Type="http://schemas.openxmlformats.org/officeDocument/2006/relationships/image" Target="../media/image47.png" /><Relationship Id="rId4" Type="http://schemas.openxmlformats.org/officeDocument/2006/relationships/image" Target="../media/image46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7" Type="http://schemas.openxmlformats.org/officeDocument/2006/relationships/image" Target="../media/image51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27.png" /><Relationship Id="rId5" Type="http://schemas.openxmlformats.org/officeDocument/2006/relationships/image" Target="../media/image50.png" /><Relationship Id="rId4" Type="http://schemas.openxmlformats.org/officeDocument/2006/relationships/image" Target="../media/image25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49.png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4.jpe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8.png" /><Relationship Id="rId7" Type="http://schemas.openxmlformats.org/officeDocument/2006/relationships/image" Target="../media/image12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10" Type="http://schemas.openxmlformats.org/officeDocument/2006/relationships/image" Target="../media/image6.png" /><Relationship Id="rId4" Type="http://schemas.openxmlformats.org/officeDocument/2006/relationships/image" Target="../media/image9.png" /><Relationship Id="rId9" Type="http://schemas.openxmlformats.org/officeDocument/2006/relationships/image" Target="../media/image14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 /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7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 /><Relationship Id="rId2" Type="http://schemas.openxmlformats.org/officeDocument/2006/relationships/image" Target="../media/image58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0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 /><Relationship Id="rId2" Type="http://schemas.openxmlformats.org/officeDocument/2006/relationships/image" Target="../media/image6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3.jpe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7" Type="http://schemas.openxmlformats.org/officeDocument/2006/relationships/image" Target="../media/image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4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49.png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 /><Relationship Id="rId2" Type="http://schemas.openxmlformats.org/officeDocument/2006/relationships/image" Target="../media/image65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7" Type="http://schemas.openxmlformats.org/officeDocument/2006/relationships/image" Target="../media/image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4.png" /><Relationship Id="rId5" Type="http://schemas.openxmlformats.org/officeDocument/2006/relationships/image" Target="../media/image28.png" /><Relationship Id="rId4" Type="http://schemas.openxmlformats.org/officeDocument/2006/relationships/image" Target="../media/image67.png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49.png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 /><Relationship Id="rId3" Type="http://schemas.openxmlformats.org/officeDocument/2006/relationships/image" Target="../media/image16.jpeg" /><Relationship Id="rId7" Type="http://schemas.openxmlformats.org/officeDocument/2006/relationships/image" Target="../media/image20.jpeg" /><Relationship Id="rId12" Type="http://schemas.openxmlformats.org/officeDocument/2006/relationships/image" Target="../media/image6.pn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jpeg" /><Relationship Id="rId11" Type="http://schemas.openxmlformats.org/officeDocument/2006/relationships/image" Target="../media/image24.jpeg" /><Relationship Id="rId5" Type="http://schemas.openxmlformats.org/officeDocument/2006/relationships/image" Target="../media/image18.jpeg" /><Relationship Id="rId10" Type="http://schemas.openxmlformats.org/officeDocument/2006/relationships/image" Target="../media/image23.jpeg" /><Relationship Id="rId4" Type="http://schemas.openxmlformats.org/officeDocument/2006/relationships/image" Target="../media/image17.jpeg" /><Relationship Id="rId9" Type="http://schemas.openxmlformats.org/officeDocument/2006/relationships/image" Target="../media/image22.jpe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7" Type="http://schemas.openxmlformats.org/officeDocument/2006/relationships/image" Target="../media/image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4.png" /><Relationship Id="rId5" Type="http://schemas.openxmlformats.org/officeDocument/2006/relationships/image" Target="../media/image28.png" /><Relationship Id="rId4" Type="http://schemas.openxmlformats.org/officeDocument/2006/relationships/image" Target="../media/image67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49.png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7" Type="http://schemas.openxmlformats.org/officeDocument/2006/relationships/image" Target="../media/image6.png" /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.png" /><Relationship Id="rId5" Type="http://schemas.openxmlformats.org/officeDocument/2006/relationships/image" Target="../media/image9.png" /><Relationship Id="rId4" Type="http://schemas.openxmlformats.org/officeDocument/2006/relationships/image" Target="../media/image70.png" 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 /><Relationship Id="rId3" Type="http://schemas.openxmlformats.org/officeDocument/2006/relationships/image" Target="../media/image40.png" /><Relationship Id="rId7" Type="http://schemas.openxmlformats.org/officeDocument/2006/relationships/image" Target="../media/image73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2.png" /><Relationship Id="rId5" Type="http://schemas.openxmlformats.org/officeDocument/2006/relationships/image" Target="../media/image28.png" /><Relationship Id="rId4" Type="http://schemas.openxmlformats.org/officeDocument/2006/relationships/image" Target="../media/image71.png" /><Relationship Id="rId9" Type="http://schemas.openxmlformats.org/officeDocument/2006/relationships/image" Target="../media/image75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 /><Relationship Id="rId2" Type="http://schemas.openxmlformats.org/officeDocument/2006/relationships/image" Target="../media/image7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5.png" /><Relationship Id="rId4" Type="http://schemas.openxmlformats.org/officeDocument/2006/relationships/image" Target="../media/image74.pn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 /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5.png" /><Relationship Id="rId4" Type="http://schemas.openxmlformats.org/officeDocument/2006/relationships/image" Target="../media/image74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 /><Relationship Id="rId7" Type="http://schemas.openxmlformats.org/officeDocument/2006/relationships/image" Target="../media/image82.jpeg" /><Relationship Id="rId2" Type="http://schemas.openxmlformats.org/officeDocument/2006/relationships/image" Target="../media/image77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1.jpeg" /><Relationship Id="rId5" Type="http://schemas.openxmlformats.org/officeDocument/2006/relationships/image" Target="../media/image80.jpeg" /><Relationship Id="rId4" Type="http://schemas.openxmlformats.org/officeDocument/2006/relationships/image" Target="../media/image79.jpe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 /><Relationship Id="rId2" Type="http://schemas.openxmlformats.org/officeDocument/2006/relationships/image" Target="../media/image83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 /><Relationship Id="rId2" Type="http://schemas.openxmlformats.org/officeDocument/2006/relationships/image" Target="../media/image85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87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5.png" /><Relationship Id="rId7" Type="http://schemas.openxmlformats.org/officeDocument/2006/relationships/image" Target="../media/image6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8.png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 /><Relationship Id="rId2" Type="http://schemas.openxmlformats.org/officeDocument/2006/relationships/image" Target="../media/image88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0.pn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 /><Relationship Id="rId7" Type="http://schemas.openxmlformats.org/officeDocument/2006/relationships/image" Target="../media/image96.png" /><Relationship Id="rId2" Type="http://schemas.openxmlformats.org/officeDocument/2006/relationships/image" Target="../media/image9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5.png" /><Relationship Id="rId5" Type="http://schemas.openxmlformats.org/officeDocument/2006/relationships/image" Target="../media/image94.png" /><Relationship Id="rId4" Type="http://schemas.openxmlformats.org/officeDocument/2006/relationships/image" Target="../media/image93.png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 /><Relationship Id="rId2" Type="http://schemas.openxmlformats.org/officeDocument/2006/relationships/image" Target="../media/image97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9.jp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 /><Relationship Id="rId2" Type="http://schemas.openxmlformats.org/officeDocument/2006/relationships/image" Target="../media/image100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2.jp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 /><Relationship Id="rId2" Type="http://schemas.openxmlformats.org/officeDocument/2006/relationships/image" Target="../media/image103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5.png" 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 /><Relationship Id="rId3" Type="http://schemas.openxmlformats.org/officeDocument/2006/relationships/image" Target="../media/image40.png" /><Relationship Id="rId7" Type="http://schemas.openxmlformats.org/officeDocument/2006/relationships/image" Target="../media/image108.png" /><Relationship Id="rId2" Type="http://schemas.openxmlformats.org/officeDocument/2006/relationships/image" Target="../media/image106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7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 /><Relationship Id="rId2" Type="http://schemas.openxmlformats.org/officeDocument/2006/relationships/image" Target="../media/image108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 /><Relationship Id="rId7" Type="http://schemas.openxmlformats.org/officeDocument/2006/relationships/image" Target="../media/image105.png" /><Relationship Id="rId2" Type="http://schemas.openxmlformats.org/officeDocument/2006/relationships/image" Target="../media/image110.jp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14.jpg" /><Relationship Id="rId5" Type="http://schemas.openxmlformats.org/officeDocument/2006/relationships/image" Target="../media/image113.jpg" /><Relationship Id="rId4" Type="http://schemas.openxmlformats.org/officeDocument/2006/relationships/image" Target="../media/image112.jpg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 /><Relationship Id="rId2" Type="http://schemas.openxmlformats.org/officeDocument/2006/relationships/image" Target="../media/image115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7.png" 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 /><Relationship Id="rId3" Type="http://schemas.openxmlformats.org/officeDocument/2006/relationships/image" Target="../media/image40.png" /><Relationship Id="rId7" Type="http://schemas.openxmlformats.org/officeDocument/2006/relationships/image" Target="../media/image119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7.png" /><Relationship Id="rId5" Type="http://schemas.openxmlformats.org/officeDocument/2006/relationships/image" Target="../media/image28.png" /><Relationship Id="rId4" Type="http://schemas.openxmlformats.org/officeDocument/2006/relationships/image" Target="../media/image118.png" 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 /><Relationship Id="rId2" Type="http://schemas.openxmlformats.org/officeDocument/2006/relationships/image" Target="../media/image119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 /><Relationship Id="rId2" Type="http://schemas.openxmlformats.org/officeDocument/2006/relationships/image" Target="../media/image119.png" /><Relationship Id="rId1" Type="http://schemas.openxmlformats.org/officeDocument/2006/relationships/slideLayout" Target="../slideLayouts/slideLayout7.xml" 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 /><Relationship Id="rId3" Type="http://schemas.openxmlformats.org/officeDocument/2006/relationships/image" Target="../media/image120.png" /><Relationship Id="rId7" Type="http://schemas.openxmlformats.org/officeDocument/2006/relationships/image" Target="../media/image125.jpg" /><Relationship Id="rId2" Type="http://schemas.openxmlformats.org/officeDocument/2006/relationships/image" Target="../media/image121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24.jpg" /><Relationship Id="rId5" Type="http://schemas.openxmlformats.org/officeDocument/2006/relationships/image" Target="../media/image123.jpg" /><Relationship Id="rId4" Type="http://schemas.openxmlformats.org/officeDocument/2006/relationships/image" Target="../media/image122.jpg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7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4.jpeg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37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9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059" y="2635022"/>
            <a:ext cx="2971800" cy="1457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280" y="2651351"/>
            <a:ext cx="2973161" cy="1457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9529"/>
            <a:ext cx="2914650" cy="1061355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65" y="25990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23802" y="5145856"/>
            <a:ext cx="11921309" cy="1678215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00" y="5388063"/>
            <a:ext cx="11798300" cy="119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Gill Sans Ultra Bold" panose="020B0A02020104020203" pitchFamily="34" charset="0"/>
              </a:rPr>
              <a:t>BERGER TEXTURES</a:t>
            </a:r>
          </a:p>
        </p:txBody>
      </p:sp>
    </p:spTree>
    <p:extLst>
      <p:ext uri="{BB962C8B-B14F-4D97-AF65-F5344CB8AC3E}">
        <p14:creationId xmlns:p14="http://schemas.microsoft.com/office/powerpoint/2010/main" val="2219013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PEARL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object 4"/>
          <p:cNvGrpSpPr/>
          <p:nvPr/>
        </p:nvGrpSpPr>
        <p:grpSpPr>
          <a:xfrm>
            <a:off x="359663" y="1871472"/>
            <a:ext cx="10423525" cy="1754505"/>
            <a:chOff x="359663" y="1871472"/>
            <a:chExt cx="10423525" cy="1754505"/>
          </a:xfrm>
        </p:grpSpPr>
        <p:sp>
          <p:nvSpPr>
            <p:cNvPr id="8" name="object 5"/>
            <p:cNvSpPr/>
            <p:nvPr/>
          </p:nvSpPr>
          <p:spPr>
            <a:xfrm>
              <a:off x="755141" y="1882902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19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93" y="1882902"/>
              <a:ext cx="768096" cy="769620"/>
            </a:xfrm>
            <a:prstGeom prst="rect">
              <a:avLst/>
            </a:prstGeom>
          </p:spPr>
        </p:pic>
        <p:sp>
          <p:nvSpPr>
            <p:cNvPr id="10" name="object 7"/>
            <p:cNvSpPr/>
            <p:nvPr/>
          </p:nvSpPr>
          <p:spPr>
            <a:xfrm>
              <a:off x="371093" y="1882902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19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/>
            <p:cNvSpPr/>
            <p:nvPr/>
          </p:nvSpPr>
          <p:spPr>
            <a:xfrm>
              <a:off x="755141" y="2844546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09"/>
                  </a:lnTo>
                  <a:lnTo>
                    <a:pt x="384810" y="769619"/>
                  </a:lnTo>
                  <a:lnTo>
                    <a:pt x="10027919" y="769619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093" y="2844546"/>
              <a:ext cx="768096" cy="769619"/>
            </a:xfrm>
            <a:prstGeom prst="rect">
              <a:avLst/>
            </a:prstGeom>
          </p:spPr>
        </p:pic>
        <p:sp>
          <p:nvSpPr>
            <p:cNvPr id="13" name="object 10"/>
            <p:cNvSpPr/>
            <p:nvPr/>
          </p:nvSpPr>
          <p:spPr>
            <a:xfrm>
              <a:off x="371093" y="2844546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09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09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19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4"/>
          <p:cNvGrpSpPr/>
          <p:nvPr/>
        </p:nvGrpSpPr>
        <p:grpSpPr>
          <a:xfrm>
            <a:off x="359663" y="1871472"/>
            <a:ext cx="10423525" cy="1754505"/>
            <a:chOff x="359663" y="1871472"/>
            <a:chExt cx="10423525" cy="1754505"/>
          </a:xfrm>
        </p:grpSpPr>
        <p:sp>
          <p:nvSpPr>
            <p:cNvPr id="15" name="object 5"/>
            <p:cNvSpPr/>
            <p:nvPr/>
          </p:nvSpPr>
          <p:spPr>
            <a:xfrm>
              <a:off x="755141" y="1882902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19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93" y="1882902"/>
              <a:ext cx="768096" cy="769620"/>
            </a:xfrm>
            <a:prstGeom prst="rect">
              <a:avLst/>
            </a:prstGeom>
          </p:spPr>
        </p:pic>
        <p:sp>
          <p:nvSpPr>
            <p:cNvPr id="17" name="object 7"/>
            <p:cNvSpPr/>
            <p:nvPr/>
          </p:nvSpPr>
          <p:spPr>
            <a:xfrm>
              <a:off x="371093" y="1882902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19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/>
            <p:cNvSpPr/>
            <p:nvPr/>
          </p:nvSpPr>
          <p:spPr>
            <a:xfrm>
              <a:off x="755141" y="2844546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09"/>
                  </a:lnTo>
                  <a:lnTo>
                    <a:pt x="384810" y="769619"/>
                  </a:lnTo>
                  <a:lnTo>
                    <a:pt x="10027919" y="769619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093" y="2844546"/>
              <a:ext cx="768096" cy="769619"/>
            </a:xfrm>
            <a:prstGeom prst="rect">
              <a:avLst/>
            </a:prstGeom>
          </p:spPr>
        </p:pic>
        <p:sp>
          <p:nvSpPr>
            <p:cNvPr id="20" name="object 10"/>
            <p:cNvSpPr/>
            <p:nvPr/>
          </p:nvSpPr>
          <p:spPr>
            <a:xfrm>
              <a:off x="371093" y="2844546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09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09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19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11"/>
          <p:cNvGrpSpPr/>
          <p:nvPr/>
        </p:nvGrpSpPr>
        <p:grpSpPr>
          <a:xfrm>
            <a:off x="359663" y="3794759"/>
            <a:ext cx="10423525" cy="792480"/>
            <a:chOff x="359663" y="3794759"/>
            <a:chExt cx="10423525" cy="792480"/>
          </a:xfrm>
        </p:grpSpPr>
        <p:sp>
          <p:nvSpPr>
            <p:cNvPr id="22" name="object 12"/>
            <p:cNvSpPr/>
            <p:nvPr/>
          </p:nvSpPr>
          <p:spPr>
            <a:xfrm>
              <a:off x="755141" y="3806189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926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093" y="3806189"/>
              <a:ext cx="768096" cy="769620"/>
            </a:xfrm>
            <a:prstGeom prst="rect">
              <a:avLst/>
            </a:prstGeom>
          </p:spPr>
        </p:pic>
        <p:sp>
          <p:nvSpPr>
            <p:cNvPr id="24" name="object 14"/>
            <p:cNvSpPr/>
            <p:nvPr/>
          </p:nvSpPr>
          <p:spPr>
            <a:xfrm>
              <a:off x="371093" y="3806189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15"/>
          <p:cNvGrpSpPr/>
          <p:nvPr/>
        </p:nvGrpSpPr>
        <p:grpSpPr>
          <a:xfrm>
            <a:off x="359663" y="4756403"/>
            <a:ext cx="10423525" cy="792480"/>
            <a:chOff x="359663" y="4756403"/>
            <a:chExt cx="10423525" cy="792480"/>
          </a:xfrm>
        </p:grpSpPr>
        <p:sp>
          <p:nvSpPr>
            <p:cNvPr id="26" name="object 16"/>
            <p:cNvSpPr/>
            <p:nvPr/>
          </p:nvSpPr>
          <p:spPr>
            <a:xfrm>
              <a:off x="755141" y="4767833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80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093" y="4767833"/>
              <a:ext cx="768096" cy="769620"/>
            </a:xfrm>
            <a:prstGeom prst="rect">
              <a:avLst/>
            </a:prstGeom>
          </p:spPr>
        </p:pic>
        <p:sp>
          <p:nvSpPr>
            <p:cNvPr id="28" name="object 18"/>
            <p:cNvSpPr/>
            <p:nvPr/>
          </p:nvSpPr>
          <p:spPr>
            <a:xfrm>
              <a:off x="371093" y="4767833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0"/>
          <p:cNvSpPr txBox="1"/>
          <p:nvPr/>
        </p:nvSpPr>
        <p:spPr>
          <a:xfrm>
            <a:off x="3317494" y="2039873"/>
            <a:ext cx="5262245" cy="32962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Elegant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BUBBLE</a:t>
            </a:r>
            <a:r>
              <a:rPr sz="2400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spattered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finish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texture</a:t>
            </a:r>
            <a:endParaRPr sz="2400" dirty="0">
              <a:latin typeface="Gill Sans MT"/>
              <a:cs typeface="Gill Sans MT"/>
            </a:endParaRPr>
          </a:p>
          <a:p>
            <a:pPr marL="723900" marR="718185" indent="1270" algn="ctr">
              <a:lnSpc>
                <a:spcPct val="263000"/>
              </a:lnSpc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All</a:t>
            </a:r>
            <a:r>
              <a:rPr sz="2400" spc="1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weather</a:t>
            </a:r>
            <a:r>
              <a:rPr sz="2400" spc="1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durability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Exce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llen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dur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bilit</a:t>
            </a:r>
            <a:r>
              <a:rPr sz="2400" spc="-185" dirty="0">
                <a:solidFill>
                  <a:srgbClr val="FFFFFF"/>
                </a:solidFill>
                <a:latin typeface="Gill Sans MT"/>
                <a:cs typeface="Gill Sans MT"/>
              </a:rPr>
              <a:t>y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,</a:t>
            </a:r>
            <a:r>
              <a:rPr sz="2400" spc="-2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ng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lasting</a:t>
            </a:r>
            <a:endParaRPr sz="2400" dirty="0">
              <a:latin typeface="Gill Sans MT"/>
              <a:cs typeface="Gill Sans MT"/>
            </a:endParaRPr>
          </a:p>
          <a:p>
            <a:pPr marL="349250" marR="342900" algn="ctr">
              <a:lnSpc>
                <a:spcPct val="263000"/>
              </a:lnSpc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Can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be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applied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Interior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Exterior</a:t>
            </a:r>
            <a:endParaRPr sz="2400" dirty="0">
              <a:latin typeface="Gill Sans MT"/>
              <a:cs typeface="Gill Sans MT"/>
            </a:endParaRPr>
          </a:p>
        </p:txBody>
      </p:sp>
      <p:pic>
        <p:nvPicPr>
          <p:cNvPr id="6" name="Picture 7" descr="C:\Users\Dell\Desktop\ruff-n-tuff-pearl-c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82" y="4917112"/>
            <a:ext cx="1809546" cy="19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24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424171" y="1889760"/>
            <a:ext cx="7153909" cy="487680"/>
            <a:chOff x="4424171" y="1889760"/>
            <a:chExt cx="7153909" cy="487680"/>
          </a:xfrm>
        </p:grpSpPr>
        <p:sp>
          <p:nvSpPr>
            <p:cNvPr id="5" name="object 5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2E3E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2E3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71186" y="1956308"/>
            <a:ext cx="1557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able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4527" y="1831848"/>
            <a:ext cx="11148060" cy="1176655"/>
            <a:chOff x="414527" y="1831848"/>
            <a:chExt cx="11148060" cy="1176655"/>
          </a:xfrm>
        </p:grpSpPr>
        <p:sp>
          <p:nvSpPr>
            <p:cNvPr id="9" name="object 9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66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051802" y="0"/>
                  </a:moveTo>
                  <a:lnTo>
                    <a:pt x="0" y="0"/>
                  </a:lnTo>
                  <a:lnTo>
                    <a:pt x="0" y="464693"/>
                  </a:lnTo>
                  <a:lnTo>
                    <a:pt x="7051802" y="464693"/>
                  </a:lnTo>
                  <a:lnTo>
                    <a:pt x="7081962" y="458606"/>
                  </a:lnTo>
                  <a:lnTo>
                    <a:pt x="7106586" y="442007"/>
                  </a:lnTo>
                  <a:lnTo>
                    <a:pt x="7123185" y="417383"/>
                  </a:lnTo>
                  <a:lnTo>
                    <a:pt x="7129271" y="387223"/>
                  </a:lnTo>
                  <a:lnTo>
                    <a:pt x="7129271" y="77470"/>
                  </a:lnTo>
                  <a:lnTo>
                    <a:pt x="7123185" y="47309"/>
                  </a:lnTo>
                  <a:lnTo>
                    <a:pt x="7106586" y="22685"/>
                  </a:lnTo>
                  <a:lnTo>
                    <a:pt x="7081962" y="6086"/>
                  </a:lnTo>
                  <a:lnTo>
                    <a:pt x="7051802" y="0"/>
                  </a:lnTo>
                  <a:close/>
                </a:path>
              </a:pathLst>
            </a:custGeom>
            <a:solidFill>
              <a:srgbClr val="D2E0E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129271" y="77470"/>
                  </a:moveTo>
                  <a:lnTo>
                    <a:pt x="7129271" y="387223"/>
                  </a:lnTo>
                  <a:lnTo>
                    <a:pt x="7123185" y="417383"/>
                  </a:lnTo>
                  <a:lnTo>
                    <a:pt x="7106586" y="442007"/>
                  </a:lnTo>
                  <a:lnTo>
                    <a:pt x="7081962" y="458606"/>
                  </a:lnTo>
                  <a:lnTo>
                    <a:pt x="7051802" y="464693"/>
                  </a:lnTo>
                  <a:lnTo>
                    <a:pt x="0" y="464693"/>
                  </a:lnTo>
                  <a:lnTo>
                    <a:pt x="0" y="0"/>
                  </a:lnTo>
                  <a:lnTo>
                    <a:pt x="7051802" y="0"/>
                  </a:lnTo>
                  <a:lnTo>
                    <a:pt x="7081962" y="6086"/>
                  </a:lnTo>
                  <a:lnTo>
                    <a:pt x="7106586" y="22685"/>
                  </a:lnTo>
                  <a:lnTo>
                    <a:pt x="7123185" y="47309"/>
                  </a:lnTo>
                  <a:lnTo>
                    <a:pt x="7129271" y="77470"/>
                  </a:lnTo>
                  <a:close/>
                </a:path>
              </a:pathLst>
            </a:custGeom>
            <a:ln w="22860">
              <a:solidFill>
                <a:srgbClr val="D2E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656582" y="2567762"/>
            <a:ext cx="45510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3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~ 5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%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(v/v)</a:t>
            </a:r>
            <a:r>
              <a:rPr sz="2000" b="1" spc="-20" dirty="0">
                <a:latin typeface="Calibri"/>
                <a:cs typeface="Calibri"/>
              </a:rPr>
              <a:t> water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for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better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workability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4527" y="2441448"/>
            <a:ext cx="11163300" cy="1155700"/>
            <a:chOff x="414527" y="2441448"/>
            <a:chExt cx="11163300" cy="1155700"/>
          </a:xfrm>
        </p:grpSpPr>
        <p:sp>
          <p:nvSpPr>
            <p:cNvPr id="15" name="object 15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EA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EE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E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671186" y="3176142"/>
            <a:ext cx="2110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5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~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8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Sqft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coat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14527" y="3051048"/>
            <a:ext cx="11163300" cy="1155700"/>
            <a:chOff x="414527" y="3051048"/>
            <a:chExt cx="11163300" cy="1155700"/>
          </a:xfrm>
        </p:grpSpPr>
        <p:sp>
          <p:nvSpPr>
            <p:cNvPr id="21" name="object 21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59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C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C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71186" y="3621480"/>
            <a:ext cx="248094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Surface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dry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5" dirty="0">
                <a:latin typeface="Calibri"/>
                <a:cs typeface="Calibri"/>
              </a:rPr>
              <a:t>hr</a:t>
            </a:r>
            <a:endParaRPr sz="18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Hard </a:t>
            </a:r>
            <a:r>
              <a:rPr sz="1800" b="1" dirty="0">
                <a:latin typeface="Calibri"/>
                <a:cs typeface="Calibri"/>
              </a:rPr>
              <a:t>Dry:</a:t>
            </a:r>
            <a:r>
              <a:rPr sz="1800" b="1" spc="3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16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~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18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14527" y="3660647"/>
            <a:ext cx="11163300" cy="1155700"/>
            <a:chOff x="414527" y="3660647"/>
            <a:chExt cx="11163300" cy="1155700"/>
          </a:xfrm>
        </p:grpSpPr>
        <p:sp>
          <p:nvSpPr>
            <p:cNvPr id="27" name="object 27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F8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0D9E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0D9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671186" y="4358462"/>
            <a:ext cx="177482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Calibri"/>
              <a:buChar char="•"/>
              <a:tabLst>
                <a:tab pos="241300" algn="l"/>
              </a:tabLst>
            </a:pPr>
            <a:r>
              <a:rPr sz="2200" b="1" spc="-20" dirty="0">
                <a:latin typeface="Calibri"/>
                <a:cs typeface="Calibri"/>
              </a:rPr>
              <a:t>Matt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/</a:t>
            </a:r>
            <a:r>
              <a:rPr sz="2200" b="1" spc="-30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White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4527" y="4270247"/>
            <a:ext cx="11163300" cy="1155700"/>
            <a:chOff x="414527" y="4270247"/>
            <a:chExt cx="11163300" cy="1155700"/>
          </a:xfrm>
        </p:grpSpPr>
        <p:sp>
          <p:nvSpPr>
            <p:cNvPr id="33" name="object 33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68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6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6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671186" y="5005832"/>
            <a:ext cx="1308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40" dirty="0">
                <a:latin typeface="Calibri"/>
                <a:cs typeface="Calibri"/>
              </a:rPr>
              <a:t> KG </a:t>
            </a:r>
            <a:r>
              <a:rPr sz="1800" b="1" spc="-5" dirty="0">
                <a:latin typeface="Calibri"/>
                <a:cs typeface="Calibri"/>
              </a:rPr>
              <a:t>drum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14527" y="4879847"/>
            <a:ext cx="11163300" cy="1155700"/>
            <a:chOff x="414527" y="4879847"/>
            <a:chExt cx="11163300" cy="1155700"/>
          </a:xfrm>
        </p:grpSpPr>
        <p:sp>
          <p:nvSpPr>
            <p:cNvPr id="39" name="object 39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47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3E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671186" y="5615736"/>
            <a:ext cx="18700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Hopper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spray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gun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14527" y="5489447"/>
            <a:ext cx="11163300" cy="1155700"/>
            <a:chOff x="414527" y="5489447"/>
            <a:chExt cx="11163300" cy="1155700"/>
          </a:xfrm>
        </p:grpSpPr>
        <p:sp>
          <p:nvSpPr>
            <p:cNvPr id="45" name="object 45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26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ED2D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ED2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671186" y="6205524"/>
            <a:ext cx="62718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12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months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drum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packing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/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2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-3</a:t>
            </a:r>
            <a:r>
              <a:rPr sz="2000" b="1" spc="4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hrs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thinned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material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14527" y="6099047"/>
            <a:ext cx="4032885" cy="603885"/>
            <a:chOff x="414527" y="6099047"/>
            <a:chExt cx="4032885" cy="603885"/>
          </a:xfrm>
        </p:grpSpPr>
        <p:sp>
          <p:nvSpPr>
            <p:cNvPr id="51" name="object 51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5"/>
                  </a:lnTo>
                  <a:lnTo>
                    <a:pt x="28346" y="28346"/>
                  </a:lnTo>
                  <a:lnTo>
                    <a:pt x="7605" y="59107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107"/>
                  </a:lnTo>
                  <a:lnTo>
                    <a:pt x="3981307" y="28346"/>
                  </a:lnTo>
                  <a:lnTo>
                    <a:pt x="3950547" y="7605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06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107"/>
                  </a:lnTo>
                  <a:lnTo>
                    <a:pt x="28346" y="28346"/>
                  </a:lnTo>
                  <a:lnTo>
                    <a:pt x="59107" y="7605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5"/>
                  </a:lnTo>
                  <a:lnTo>
                    <a:pt x="3981307" y="28346"/>
                  </a:lnTo>
                  <a:lnTo>
                    <a:pt x="4002041" y="59107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989482" y="1688882"/>
            <a:ext cx="2880995" cy="4872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71475" marR="365125" algn="ctr">
              <a:lnSpc>
                <a:spcPct val="136700"/>
              </a:lnSpc>
              <a:spcBef>
                <a:spcPts val="13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Solvent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 Dilution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ratio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Coverage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Drying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nish/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Pack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3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54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Shelf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Potlife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8" name="object 5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5783" y="4299812"/>
            <a:ext cx="1985554" cy="2402129"/>
          </a:xfrm>
          <a:prstGeom prst="rect">
            <a:avLst/>
          </a:prstGeom>
        </p:spPr>
      </p:pic>
      <p:sp>
        <p:nvSpPr>
          <p:cNvPr id="56" name="Round Diagonal Corner Rectangle 55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57" name="Rectangle 56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PEARL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5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539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>
            <a:spLocks/>
          </p:cNvSpPr>
          <p:nvPr/>
        </p:nvSpPr>
        <p:spPr>
          <a:xfrm>
            <a:off x="219659" y="2961894"/>
            <a:ext cx="11752681" cy="33897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182880">
              <a:spcBef>
                <a:spcPts val="105"/>
              </a:spcBef>
            </a:pPr>
            <a:r>
              <a:rPr lang="en-US" u="sng" spc="-10" dirty="0">
                <a:solidFill>
                  <a:schemeClr val="tx1"/>
                </a:solidFill>
              </a:rPr>
              <a:t>Direction</a:t>
            </a:r>
            <a:r>
              <a:rPr lang="en-US" u="sng" spc="-35" dirty="0">
                <a:solidFill>
                  <a:schemeClr val="tx1"/>
                </a:solidFill>
              </a:rPr>
              <a:t> </a:t>
            </a:r>
            <a:r>
              <a:rPr lang="en-US" u="sng" dirty="0">
                <a:solidFill>
                  <a:schemeClr val="tx1"/>
                </a:solidFill>
              </a:rPr>
              <a:t>of</a:t>
            </a:r>
            <a:r>
              <a:rPr lang="en-US" u="sng" spc="-15" dirty="0">
                <a:solidFill>
                  <a:schemeClr val="tx1"/>
                </a:solidFill>
              </a:rPr>
              <a:t> </a:t>
            </a:r>
            <a:r>
              <a:rPr lang="en-US" u="sng" dirty="0">
                <a:solidFill>
                  <a:schemeClr val="tx1"/>
                </a:solidFill>
              </a:rPr>
              <a:t>use</a:t>
            </a:r>
          </a:p>
          <a:p>
            <a:pPr marL="170180"/>
            <a:endParaRPr lang="en-US" dirty="0">
              <a:solidFill>
                <a:schemeClr val="tx1"/>
              </a:solidFill>
            </a:endParaRPr>
          </a:p>
          <a:p>
            <a:pPr marL="170180">
              <a:spcBef>
                <a:spcPts val="15"/>
              </a:spcBef>
            </a:pPr>
            <a:endParaRPr lang="en-US" dirty="0">
              <a:solidFill>
                <a:schemeClr val="tx1"/>
              </a:solidFill>
            </a:endParaRPr>
          </a:p>
          <a:p>
            <a:pPr marL="182880"/>
            <a:r>
              <a:rPr lang="en-US" u="sng" spc="-5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Primer</a:t>
            </a:r>
            <a:r>
              <a:rPr lang="en-US" u="sng" spc="25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lang="en-US" u="sng" spc="-5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lang="en-US" u="sng" spc="5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–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apply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1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coat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 of 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WC</a:t>
            </a:r>
            <a:r>
              <a:rPr lang="en-US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exterior</a:t>
            </a:r>
            <a:r>
              <a:rPr lang="en-US" spc="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primer/Seal-o-prime</a:t>
            </a:r>
            <a:r>
              <a:rPr lang="en-US" spc="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and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allow</a:t>
            </a:r>
            <a:r>
              <a:rPr lang="en-US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it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15" dirty="0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4-6hrs</a:t>
            </a:r>
          </a:p>
          <a:p>
            <a:pPr marL="170180">
              <a:spcBef>
                <a:spcPts val="20"/>
              </a:spcBef>
            </a:pPr>
            <a:endParaRPr lang="en-US" sz="185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82880">
              <a:spcBef>
                <a:spcPts val="5"/>
              </a:spcBef>
            </a:pPr>
            <a:r>
              <a:rPr lang="en-US" u="sng" spc="-40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Texture</a:t>
            </a:r>
            <a:r>
              <a:rPr lang="en-US" u="sng" spc="10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lang="en-US" u="sng" spc="-5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lang="en-US" u="sng" spc="5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–  Apply</a:t>
            </a:r>
            <a:r>
              <a:rPr lang="en-US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1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coat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 Ruff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‘n’</a:t>
            </a:r>
            <a:r>
              <a:rPr lang="en-US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30" dirty="0">
                <a:solidFill>
                  <a:schemeClr val="tx1"/>
                </a:solidFill>
                <a:latin typeface="Calibri"/>
                <a:cs typeface="Calibri"/>
              </a:rPr>
              <a:t>Tuff-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 Pearl</a:t>
            </a:r>
            <a:r>
              <a:rPr lang="en-US" spc="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with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hopper</a:t>
            </a:r>
            <a:r>
              <a:rPr lang="en-US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20" dirty="0">
                <a:solidFill>
                  <a:schemeClr val="tx1"/>
                </a:solidFill>
                <a:latin typeface="Calibri"/>
                <a:cs typeface="Calibri"/>
              </a:rPr>
              <a:t>spray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gun</a:t>
            </a:r>
            <a:r>
              <a:rPr lang="en-US" spc="-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and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allow</a:t>
            </a:r>
            <a:r>
              <a:rPr lang="en-US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it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15" dirty="0">
                <a:solidFill>
                  <a:schemeClr val="tx1"/>
                </a:solidFill>
                <a:latin typeface="Calibri"/>
                <a:cs typeface="Calibri"/>
              </a:rPr>
              <a:t>to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dry </a:t>
            </a:r>
            <a:r>
              <a:rPr lang="en-US" spc="-15" dirty="0">
                <a:solidFill>
                  <a:schemeClr val="tx1"/>
                </a:solidFill>
                <a:latin typeface="Calibri"/>
                <a:cs typeface="Calibri"/>
              </a:rPr>
              <a:t>for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16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–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18</a:t>
            </a:r>
            <a:r>
              <a:rPr lang="en-US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15" dirty="0" err="1">
                <a:solidFill>
                  <a:schemeClr val="tx1"/>
                </a:solidFill>
                <a:latin typeface="Calibri"/>
                <a:cs typeface="Calibri"/>
              </a:rPr>
              <a:t>hrs</a:t>
            </a:r>
            <a:endParaRPr lang="en-US" spc="-15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70180">
              <a:spcBef>
                <a:spcPts val="20"/>
              </a:spcBef>
            </a:pPr>
            <a:endParaRPr lang="en-US" sz="185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82880"/>
            <a:r>
              <a:rPr lang="en-US" u="sng" spc="-65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Top</a:t>
            </a:r>
            <a:r>
              <a:rPr lang="en-US" u="sng" spc="-5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lang="en-US" u="sng" spc="-10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coat</a:t>
            </a:r>
            <a:r>
              <a:rPr lang="en-US" u="sng" spc="-5" dirty="0">
                <a:solidFill>
                  <a:schemeClr val="tx1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–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Apply</a:t>
            </a:r>
            <a:r>
              <a:rPr lang="en-US" spc="-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2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coats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Berger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15" dirty="0" err="1">
                <a:solidFill>
                  <a:schemeClr val="tx1"/>
                </a:solidFill>
                <a:latin typeface="Calibri"/>
                <a:cs typeface="Calibri"/>
              </a:rPr>
              <a:t>Weathercoat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en-US" spc="-10" dirty="0" err="1">
                <a:solidFill>
                  <a:schemeClr val="tx1"/>
                </a:solidFill>
                <a:latin typeface="Calibri"/>
                <a:cs typeface="Calibri"/>
              </a:rPr>
              <a:t>Longlife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,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5" dirty="0" err="1">
                <a:solidFill>
                  <a:schemeClr val="tx1"/>
                </a:solidFill>
                <a:latin typeface="Calibri"/>
                <a:cs typeface="Calibri"/>
              </a:rPr>
              <a:t>Antidust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,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Glow)</a:t>
            </a:r>
            <a:r>
              <a:rPr lang="en-US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as</a:t>
            </a:r>
            <a:r>
              <a:rPr lang="en-US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5" dirty="0">
                <a:solidFill>
                  <a:schemeClr val="tx1"/>
                </a:solidFill>
                <a:latin typeface="Calibri"/>
                <a:cs typeface="Calibri"/>
              </a:rPr>
              <a:t>finishing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pc="-10" dirty="0">
                <a:solidFill>
                  <a:schemeClr val="tx1"/>
                </a:solidFill>
                <a:latin typeface="Calibri"/>
                <a:cs typeface="Calibri"/>
              </a:rPr>
              <a:t>coat.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PEARL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ject 5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91440" y="281979"/>
            <a:ext cx="1985554" cy="24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75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6340" y="2270116"/>
            <a:ext cx="11281047" cy="42090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Pentagon 1"/>
          <p:cNvSpPr/>
          <p:nvPr/>
        </p:nvSpPr>
        <p:spPr>
          <a:xfrm>
            <a:off x="308834" y="327508"/>
            <a:ext cx="9539514" cy="1579670"/>
          </a:xfrm>
          <a:prstGeom prst="homePlate">
            <a:avLst/>
          </a:prstGeom>
          <a:ln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339" y="1309417"/>
            <a:ext cx="3782963" cy="45720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PEARL</a:t>
            </a:r>
            <a:endParaRPr lang="en-IN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89" y="15213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306079"/>
              </p:ext>
            </p:extLst>
          </p:nvPr>
        </p:nvGraphicFramePr>
        <p:xfrm>
          <a:off x="895347" y="3893288"/>
          <a:ext cx="10299522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6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65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9894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PRODUCT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DILUTION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COVERAGE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NO OFCOATS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TOOLS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MATERIAL COST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8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PEARL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3-5% of fresh water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7-10Sq.ft./Kg/Coat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HOPPER</a:t>
                      </a:r>
                      <a:r>
                        <a:rPr lang="en-US" sz="1200" baseline="0" dirty="0"/>
                        <a:t> GUN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7/</a:t>
                      </a:r>
                      <a:r>
                        <a:rPr lang="en-US" sz="1200" dirty="0" err="1"/>
                        <a:t>Sq.ft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 descr="C:\Users\Dell\Desktop\WhatsApp Image 2021-05-27 at 3.07.33 PM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82" y="2486062"/>
            <a:ext cx="1543771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WhatsApp Image 2021-05-27 at 3.07.33 PM (5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52" y="2486062"/>
            <a:ext cx="1550126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ell\Desktop\WhatsApp Image 2021-05-27 at 3.07.33 PM (7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376" y="2462052"/>
            <a:ext cx="1528354" cy="13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Dell\Desktop\WhatsApp Image 2021-05-27 at 3.07.33 PM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56" y="2486062"/>
            <a:ext cx="1622704" cy="14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entagon 15"/>
          <p:cNvSpPr/>
          <p:nvPr/>
        </p:nvSpPr>
        <p:spPr>
          <a:xfrm>
            <a:off x="436339" y="316696"/>
            <a:ext cx="4191000" cy="9436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2800" b="1" dirty="0">
                <a:latin typeface="Arial Black" panose="020B0A04020102020204" pitchFamily="34" charset="0"/>
              </a:rPr>
            </a:br>
            <a:r>
              <a:rPr lang="en-US" sz="3600" b="1" dirty="0">
                <a:latin typeface="Arial Black" panose="020B0A04020102020204" pitchFamily="34" charset="0"/>
              </a:rPr>
              <a:t>RUFF N TUFF</a:t>
            </a:r>
            <a:endParaRPr lang="en-IN" sz="3600" b="1" dirty="0">
              <a:latin typeface="Arial Black" panose="020B0A04020102020204" pitchFamily="34" charset="0"/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302780" y="346252"/>
            <a:ext cx="859289" cy="927118"/>
          </a:xfrm>
          <a:prstGeom prst="chevron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7810" y="157224"/>
            <a:ext cx="1412501" cy="189364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6EC0"/>
              </a:solidFill>
            </a:endParaRPr>
          </a:p>
        </p:txBody>
      </p:sp>
      <p:pic>
        <p:nvPicPr>
          <p:cNvPr id="18" name="object 5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48170" y="346252"/>
            <a:ext cx="1371604" cy="1751118"/>
          </a:xfrm>
          <a:prstGeom prst="rect">
            <a:avLst/>
          </a:prstGeom>
        </p:spPr>
      </p:pic>
      <p:pic>
        <p:nvPicPr>
          <p:cNvPr id="19" name="object 5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4573" y="2335431"/>
            <a:ext cx="1193247" cy="156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4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WhatsApp Image 2021-09-14 at 9.37.43 P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95" y="372290"/>
            <a:ext cx="3470910" cy="5087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ll\Desktop\WhatsApp Image 2021-09-14 at 9.44.40 P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08" y="335168"/>
            <a:ext cx="3335384" cy="5087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ll\Desktop\WhatsApp Image 2021-09-14 at 9.44.41 P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807" y="372291"/>
            <a:ext cx="3229383" cy="5087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278" y="5949799"/>
            <a:ext cx="111874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RUFF N TUFF PEARL SITE AT ADOOR &amp; CHADAYAMANGALAM  DONE BY MR. MANU (HI-TECH)</a:t>
            </a:r>
            <a:endParaRPr lang="en-US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354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DECORA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object 6"/>
          <p:cNvGrpSpPr/>
          <p:nvPr/>
        </p:nvGrpSpPr>
        <p:grpSpPr>
          <a:xfrm>
            <a:off x="6058363" y="2319600"/>
            <a:ext cx="3734671" cy="2609087"/>
            <a:chOff x="8830056" y="4248911"/>
            <a:chExt cx="3130578" cy="2609087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30056" y="4248911"/>
              <a:ext cx="3119628" cy="8945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30056" y="4917947"/>
              <a:ext cx="3119628" cy="8945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0056" y="5550408"/>
              <a:ext cx="3119628" cy="8961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41006" y="6227063"/>
              <a:ext cx="3119628" cy="630935"/>
            </a:xfrm>
            <a:prstGeom prst="rect">
              <a:avLst/>
            </a:prstGeom>
          </p:spPr>
        </p:pic>
      </p:grpSp>
      <p:pic>
        <p:nvPicPr>
          <p:cNvPr id="13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1159" y="4919435"/>
            <a:ext cx="3710724" cy="630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61892" y="4402049"/>
            <a:ext cx="282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5" dirty="0">
                <a:solidFill>
                  <a:srgbClr val="FFFFFF"/>
                </a:solidFill>
                <a:latin typeface="Gill Sans MT"/>
                <a:cs typeface="Gill Sans MT"/>
              </a:rPr>
              <a:t>4.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Decora-</a:t>
            </a:r>
            <a:r>
              <a:rPr lang="en-US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US" spc="-5" dirty="0" err="1">
                <a:solidFill>
                  <a:srgbClr val="FFFFFF"/>
                </a:solidFill>
                <a:latin typeface="Gill Sans MT"/>
                <a:cs typeface="Gill Sans MT"/>
              </a:rPr>
              <a:t>Plaino</a:t>
            </a:r>
            <a:r>
              <a:rPr lang="en-US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Super cast</a:t>
            </a:r>
            <a:r>
              <a:rPr lang="en-US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6358891" y="2459117"/>
            <a:ext cx="291778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1.DECORA – DHOLPUR STONE</a:t>
            </a:r>
            <a:endParaRPr lang="en-US" sz="12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61513" y="3060299"/>
            <a:ext cx="255826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2.DECORA – ROLLERCOAT</a:t>
            </a:r>
            <a:endParaRPr lang="en-US" sz="12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82016" y="3759706"/>
            <a:ext cx="253466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3.DECORA – ROLLERCAST</a:t>
            </a:r>
            <a:endParaRPr lang="en-US" sz="12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61066" y="4454903"/>
            <a:ext cx="316785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4.DECORA – PLAINO SUPERCAST</a:t>
            </a:r>
            <a:endParaRPr lang="en-US" sz="12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58994" y="5046648"/>
            <a:ext cx="278929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5.DECORA – PLAINO DESERT</a:t>
            </a:r>
            <a:endParaRPr lang="en-US" sz="12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4717" y="5702770"/>
            <a:ext cx="3710724" cy="63093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410732" y="5864348"/>
            <a:ext cx="27222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6.DECORA – STUCCO ACESS</a:t>
            </a:r>
            <a:endParaRPr lang="en-US" sz="12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3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4949" y="2872715"/>
            <a:ext cx="2985952" cy="3058668"/>
          </a:xfrm>
          <a:prstGeom prst="rect">
            <a:avLst/>
          </a:prstGeom>
        </p:spPr>
      </p:pic>
      <p:sp>
        <p:nvSpPr>
          <p:cNvPr id="24" name="Left Arrow 23"/>
          <p:cNvSpPr/>
          <p:nvPr/>
        </p:nvSpPr>
        <p:spPr>
          <a:xfrm flipH="1">
            <a:off x="3273287" y="3863185"/>
            <a:ext cx="2343749" cy="908196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b="1" dirty="0"/>
          </a:p>
        </p:txBody>
      </p:sp>
    </p:spTree>
    <p:extLst>
      <p:ext uri="{BB962C8B-B14F-4D97-AF65-F5344CB8AC3E}">
        <p14:creationId xmlns:p14="http://schemas.microsoft.com/office/powerpoint/2010/main" val="2005480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Footlight MT Light" panose="0204060206030A020304" pitchFamily="18" charset="0"/>
              </a:rPr>
              <a:t>DECORA- DHOLPUR STONE</a:t>
            </a:r>
            <a:endParaRPr lang="en-IN" sz="1400" b="1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5830" y="3977114"/>
            <a:ext cx="2377078" cy="2835485"/>
          </a:xfrm>
          <a:prstGeom prst="rect">
            <a:avLst/>
          </a:prstGeom>
        </p:spPr>
      </p:pic>
      <p:grpSp>
        <p:nvGrpSpPr>
          <p:cNvPr id="7" name="object 3"/>
          <p:cNvGrpSpPr/>
          <p:nvPr/>
        </p:nvGrpSpPr>
        <p:grpSpPr>
          <a:xfrm>
            <a:off x="385789" y="2363571"/>
            <a:ext cx="9908922" cy="792480"/>
            <a:chOff x="359663" y="1871472"/>
            <a:chExt cx="10423525" cy="792480"/>
          </a:xfrm>
        </p:grpSpPr>
        <p:sp>
          <p:nvSpPr>
            <p:cNvPr id="8" name="object 4"/>
            <p:cNvSpPr/>
            <p:nvPr/>
          </p:nvSpPr>
          <p:spPr>
            <a:xfrm>
              <a:off x="755141" y="1882902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19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093" y="1882902"/>
              <a:ext cx="768096" cy="769620"/>
            </a:xfrm>
            <a:prstGeom prst="rect">
              <a:avLst/>
            </a:prstGeom>
          </p:spPr>
        </p:pic>
        <p:sp>
          <p:nvSpPr>
            <p:cNvPr id="10" name="object 6"/>
            <p:cNvSpPr/>
            <p:nvPr/>
          </p:nvSpPr>
          <p:spPr>
            <a:xfrm>
              <a:off x="371093" y="1882902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19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7"/>
          <p:cNvGrpSpPr/>
          <p:nvPr/>
        </p:nvGrpSpPr>
        <p:grpSpPr>
          <a:xfrm>
            <a:off x="385790" y="3325215"/>
            <a:ext cx="9908922" cy="792480"/>
            <a:chOff x="359663" y="2833116"/>
            <a:chExt cx="10423525" cy="792480"/>
          </a:xfrm>
        </p:grpSpPr>
        <p:sp>
          <p:nvSpPr>
            <p:cNvPr id="12" name="object 8"/>
            <p:cNvSpPr/>
            <p:nvPr/>
          </p:nvSpPr>
          <p:spPr>
            <a:xfrm>
              <a:off x="755141" y="2844546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09"/>
                  </a:lnTo>
                  <a:lnTo>
                    <a:pt x="384810" y="769619"/>
                  </a:lnTo>
                  <a:lnTo>
                    <a:pt x="10027919" y="769619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093" y="2844546"/>
              <a:ext cx="768096" cy="769619"/>
            </a:xfrm>
            <a:prstGeom prst="rect">
              <a:avLst/>
            </a:prstGeom>
          </p:spPr>
        </p:pic>
        <p:sp>
          <p:nvSpPr>
            <p:cNvPr id="14" name="object 10"/>
            <p:cNvSpPr/>
            <p:nvPr/>
          </p:nvSpPr>
          <p:spPr>
            <a:xfrm>
              <a:off x="371093" y="2844546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09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09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19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1"/>
          <p:cNvGrpSpPr/>
          <p:nvPr/>
        </p:nvGrpSpPr>
        <p:grpSpPr>
          <a:xfrm>
            <a:off x="385790" y="4286858"/>
            <a:ext cx="9908922" cy="792480"/>
            <a:chOff x="359663" y="3794759"/>
            <a:chExt cx="10423525" cy="792480"/>
          </a:xfrm>
        </p:grpSpPr>
        <p:sp>
          <p:nvSpPr>
            <p:cNvPr id="16" name="object 12"/>
            <p:cNvSpPr/>
            <p:nvPr/>
          </p:nvSpPr>
          <p:spPr>
            <a:xfrm>
              <a:off x="755141" y="3806189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926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093" y="3806189"/>
              <a:ext cx="768096" cy="769620"/>
            </a:xfrm>
            <a:prstGeom prst="rect">
              <a:avLst/>
            </a:prstGeom>
          </p:spPr>
        </p:pic>
        <p:sp>
          <p:nvSpPr>
            <p:cNvPr id="18" name="object 14"/>
            <p:cNvSpPr/>
            <p:nvPr/>
          </p:nvSpPr>
          <p:spPr>
            <a:xfrm>
              <a:off x="371093" y="3806189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5"/>
          <p:cNvGrpSpPr/>
          <p:nvPr/>
        </p:nvGrpSpPr>
        <p:grpSpPr>
          <a:xfrm>
            <a:off x="385789" y="5226671"/>
            <a:ext cx="9908921" cy="792480"/>
            <a:chOff x="359663" y="4756403"/>
            <a:chExt cx="10423525" cy="792480"/>
          </a:xfrm>
        </p:grpSpPr>
        <p:sp>
          <p:nvSpPr>
            <p:cNvPr id="20" name="object 16"/>
            <p:cNvSpPr/>
            <p:nvPr/>
          </p:nvSpPr>
          <p:spPr>
            <a:xfrm>
              <a:off x="755141" y="4767833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80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1093" y="4767833"/>
              <a:ext cx="768096" cy="769620"/>
            </a:xfrm>
            <a:prstGeom prst="rect">
              <a:avLst/>
            </a:prstGeom>
          </p:spPr>
        </p:pic>
        <p:sp>
          <p:nvSpPr>
            <p:cNvPr id="22" name="object 18"/>
            <p:cNvSpPr/>
            <p:nvPr/>
          </p:nvSpPr>
          <p:spPr>
            <a:xfrm>
              <a:off x="371093" y="4767833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0"/>
          <p:cNvSpPr txBox="1"/>
          <p:nvPr/>
        </p:nvSpPr>
        <p:spPr>
          <a:xfrm>
            <a:off x="1651726" y="2531972"/>
            <a:ext cx="8642985" cy="4239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Assorted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decorative</a:t>
            </a:r>
            <a:r>
              <a:rPr sz="24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stone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finish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texture</a:t>
            </a:r>
            <a:endParaRPr sz="2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00" dirty="0">
              <a:latin typeface="Gill Sans MT"/>
              <a:cs typeface="Gill Sans MT"/>
            </a:endParaRPr>
          </a:p>
          <a:p>
            <a:pPr marL="12700" marR="5080" algn="ctr">
              <a:lnSpc>
                <a:spcPts val="25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Special synthetic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copolymer emulsion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reinforced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silica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aggregates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having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excellent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bonding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properties</a:t>
            </a:r>
            <a:endParaRPr sz="2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 dirty="0">
              <a:latin typeface="Gill Sans MT"/>
              <a:cs typeface="Gill Sans MT"/>
            </a:endParaRPr>
          </a:p>
          <a:p>
            <a:pPr marL="1270" algn="ctr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Exce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llen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dur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bilit</a:t>
            </a:r>
            <a:r>
              <a:rPr sz="2400" spc="-185" dirty="0">
                <a:solidFill>
                  <a:srgbClr val="FFFFFF"/>
                </a:solidFill>
                <a:latin typeface="Gill Sans MT"/>
                <a:cs typeface="Gill Sans MT"/>
              </a:rPr>
              <a:t>y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,</a:t>
            </a:r>
            <a:r>
              <a:rPr sz="2400" spc="-2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ng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lasting</a:t>
            </a:r>
            <a:endParaRPr sz="2400" dirty="0">
              <a:latin typeface="Gill Sans MT"/>
              <a:cs typeface="Gill Sans MT"/>
            </a:endParaRPr>
          </a:p>
          <a:p>
            <a:pPr marL="1710689" marR="1699895" algn="ctr">
              <a:lnSpc>
                <a:spcPct val="263000"/>
              </a:lnSpc>
            </a:pP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Covers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surface imperfections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roughness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Green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Pro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Certified</a:t>
            </a:r>
            <a:endParaRPr sz="24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19057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424171" y="1889760"/>
            <a:ext cx="7153909" cy="487680"/>
            <a:chOff x="4424171" y="1889760"/>
            <a:chExt cx="7153909" cy="487680"/>
          </a:xfrm>
        </p:grpSpPr>
        <p:sp>
          <p:nvSpPr>
            <p:cNvPr id="5" name="object 5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2E3E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2E3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71186" y="1956308"/>
            <a:ext cx="1557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able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4527" y="1831848"/>
            <a:ext cx="11148060" cy="1176655"/>
            <a:chOff x="414527" y="1831848"/>
            <a:chExt cx="11148060" cy="1176655"/>
          </a:xfrm>
        </p:grpSpPr>
        <p:sp>
          <p:nvSpPr>
            <p:cNvPr id="9" name="object 9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66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051802" y="0"/>
                  </a:moveTo>
                  <a:lnTo>
                    <a:pt x="0" y="0"/>
                  </a:lnTo>
                  <a:lnTo>
                    <a:pt x="0" y="464693"/>
                  </a:lnTo>
                  <a:lnTo>
                    <a:pt x="7051802" y="464693"/>
                  </a:lnTo>
                  <a:lnTo>
                    <a:pt x="7081962" y="458606"/>
                  </a:lnTo>
                  <a:lnTo>
                    <a:pt x="7106586" y="442007"/>
                  </a:lnTo>
                  <a:lnTo>
                    <a:pt x="7123185" y="417383"/>
                  </a:lnTo>
                  <a:lnTo>
                    <a:pt x="7129271" y="387223"/>
                  </a:lnTo>
                  <a:lnTo>
                    <a:pt x="7129271" y="77470"/>
                  </a:lnTo>
                  <a:lnTo>
                    <a:pt x="7123185" y="47309"/>
                  </a:lnTo>
                  <a:lnTo>
                    <a:pt x="7106586" y="22685"/>
                  </a:lnTo>
                  <a:lnTo>
                    <a:pt x="7081962" y="6086"/>
                  </a:lnTo>
                  <a:lnTo>
                    <a:pt x="7051802" y="0"/>
                  </a:lnTo>
                  <a:close/>
                </a:path>
              </a:pathLst>
            </a:custGeom>
            <a:solidFill>
              <a:srgbClr val="D2E0E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129271" y="77470"/>
                  </a:moveTo>
                  <a:lnTo>
                    <a:pt x="7129271" y="387223"/>
                  </a:lnTo>
                  <a:lnTo>
                    <a:pt x="7123185" y="417383"/>
                  </a:lnTo>
                  <a:lnTo>
                    <a:pt x="7106586" y="442007"/>
                  </a:lnTo>
                  <a:lnTo>
                    <a:pt x="7081962" y="458606"/>
                  </a:lnTo>
                  <a:lnTo>
                    <a:pt x="7051802" y="464693"/>
                  </a:lnTo>
                  <a:lnTo>
                    <a:pt x="0" y="464693"/>
                  </a:lnTo>
                  <a:lnTo>
                    <a:pt x="0" y="0"/>
                  </a:lnTo>
                  <a:lnTo>
                    <a:pt x="7051802" y="0"/>
                  </a:lnTo>
                  <a:lnTo>
                    <a:pt x="7081962" y="6086"/>
                  </a:lnTo>
                  <a:lnTo>
                    <a:pt x="7106586" y="22685"/>
                  </a:lnTo>
                  <a:lnTo>
                    <a:pt x="7123185" y="47309"/>
                  </a:lnTo>
                  <a:lnTo>
                    <a:pt x="7129271" y="77470"/>
                  </a:lnTo>
                  <a:close/>
                </a:path>
              </a:pathLst>
            </a:custGeom>
            <a:ln w="22860">
              <a:solidFill>
                <a:srgbClr val="D2E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656582" y="2567762"/>
            <a:ext cx="45510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3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~ 5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%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(v/v)</a:t>
            </a:r>
            <a:r>
              <a:rPr sz="2000" b="1" spc="-20" dirty="0">
                <a:latin typeface="Calibri"/>
                <a:cs typeface="Calibri"/>
              </a:rPr>
              <a:t> water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for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better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workability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4527" y="2441448"/>
            <a:ext cx="11163300" cy="1155700"/>
            <a:chOff x="414527" y="2441448"/>
            <a:chExt cx="11163300" cy="1155700"/>
          </a:xfrm>
        </p:grpSpPr>
        <p:sp>
          <p:nvSpPr>
            <p:cNvPr id="15" name="object 15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EA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EE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E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4527" y="3051048"/>
            <a:ext cx="11163300" cy="1155700"/>
            <a:chOff x="414527" y="3051048"/>
            <a:chExt cx="11163300" cy="1155700"/>
          </a:xfrm>
        </p:grpSpPr>
        <p:sp>
          <p:nvSpPr>
            <p:cNvPr id="21" name="object 21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59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C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C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71186" y="3621480"/>
            <a:ext cx="248094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Surface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dry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5" dirty="0">
                <a:latin typeface="Calibri"/>
                <a:cs typeface="Calibri"/>
              </a:rPr>
              <a:t>hr</a:t>
            </a:r>
            <a:endParaRPr sz="18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Hard </a:t>
            </a:r>
            <a:r>
              <a:rPr sz="1800" b="1" dirty="0">
                <a:latin typeface="Calibri"/>
                <a:cs typeface="Calibri"/>
              </a:rPr>
              <a:t>Dry:</a:t>
            </a:r>
            <a:r>
              <a:rPr sz="1800" b="1" spc="3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16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~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18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14527" y="3660647"/>
            <a:ext cx="11163300" cy="1155700"/>
            <a:chOff x="414527" y="3660647"/>
            <a:chExt cx="11163300" cy="1155700"/>
          </a:xfrm>
        </p:grpSpPr>
        <p:sp>
          <p:nvSpPr>
            <p:cNvPr id="27" name="object 27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F8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0D9E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0D9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414527" y="4270247"/>
            <a:ext cx="11163300" cy="1155700"/>
            <a:chOff x="414527" y="4270247"/>
            <a:chExt cx="11163300" cy="1155700"/>
          </a:xfrm>
        </p:grpSpPr>
        <p:sp>
          <p:nvSpPr>
            <p:cNvPr id="33" name="object 33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68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6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6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671186" y="5005832"/>
            <a:ext cx="1308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40" dirty="0">
                <a:latin typeface="Calibri"/>
                <a:cs typeface="Calibri"/>
              </a:rPr>
              <a:t> KG </a:t>
            </a:r>
            <a:r>
              <a:rPr sz="1800" b="1" spc="-5" dirty="0">
                <a:latin typeface="Calibri"/>
                <a:cs typeface="Calibri"/>
              </a:rPr>
              <a:t>drum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14527" y="4879847"/>
            <a:ext cx="11163300" cy="1155700"/>
            <a:chOff x="414527" y="4879847"/>
            <a:chExt cx="11163300" cy="1155700"/>
          </a:xfrm>
        </p:grpSpPr>
        <p:sp>
          <p:nvSpPr>
            <p:cNvPr id="39" name="object 39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47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3E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r>
                <a:rPr lang="en-US" b="1" dirty="0"/>
                <a:t>Scrapper, Steel trowel, Design tools </a:t>
              </a:r>
              <a:r>
                <a:rPr lang="en-US" b="1" dirty="0" err="1"/>
                <a:t>etc</a:t>
              </a:r>
              <a:endParaRPr b="1"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14527" y="5489447"/>
            <a:ext cx="11163300" cy="1155700"/>
            <a:chOff x="414527" y="5489447"/>
            <a:chExt cx="11163300" cy="1155700"/>
          </a:xfrm>
        </p:grpSpPr>
        <p:sp>
          <p:nvSpPr>
            <p:cNvPr id="45" name="object 45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26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ED2D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ED2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671186" y="6205524"/>
            <a:ext cx="62718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12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months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drum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packing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/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2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-3</a:t>
            </a:r>
            <a:r>
              <a:rPr sz="2000" b="1" spc="4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hrs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thinned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material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14527" y="6099047"/>
            <a:ext cx="4032885" cy="603885"/>
            <a:chOff x="414527" y="6099047"/>
            <a:chExt cx="4032885" cy="603885"/>
          </a:xfrm>
        </p:grpSpPr>
        <p:sp>
          <p:nvSpPr>
            <p:cNvPr id="51" name="object 51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5"/>
                  </a:lnTo>
                  <a:lnTo>
                    <a:pt x="28346" y="28346"/>
                  </a:lnTo>
                  <a:lnTo>
                    <a:pt x="7605" y="59107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107"/>
                  </a:lnTo>
                  <a:lnTo>
                    <a:pt x="3981307" y="28346"/>
                  </a:lnTo>
                  <a:lnTo>
                    <a:pt x="3950547" y="7605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06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107"/>
                  </a:lnTo>
                  <a:lnTo>
                    <a:pt x="28346" y="28346"/>
                  </a:lnTo>
                  <a:lnTo>
                    <a:pt x="59107" y="7605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5"/>
                  </a:lnTo>
                  <a:lnTo>
                    <a:pt x="3981307" y="28346"/>
                  </a:lnTo>
                  <a:lnTo>
                    <a:pt x="4002041" y="59107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989482" y="1688882"/>
            <a:ext cx="2880995" cy="4872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71475" marR="365125" algn="ctr">
              <a:lnSpc>
                <a:spcPct val="136700"/>
              </a:lnSpc>
              <a:spcBef>
                <a:spcPts val="13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Solvent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 Dilution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ratio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Coverage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Drying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nish/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Pack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3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54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Shelf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Potlife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6" name="Round Diagonal Corner Rectangle 55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pic>
        <p:nvPicPr>
          <p:cNvPr id="5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5830" y="3977114"/>
            <a:ext cx="2377078" cy="2835485"/>
          </a:xfrm>
          <a:prstGeom prst="rect">
            <a:avLst/>
          </a:prstGeom>
        </p:spPr>
      </p:pic>
      <p:sp>
        <p:nvSpPr>
          <p:cNvPr id="61" name="object 18"/>
          <p:cNvSpPr txBox="1"/>
          <p:nvPr/>
        </p:nvSpPr>
        <p:spPr>
          <a:xfrm>
            <a:off x="4671186" y="3176142"/>
            <a:ext cx="5241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2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~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2.5Sqft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coat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(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approx.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2.5</a:t>
            </a:r>
            <a:r>
              <a:rPr sz="1800" b="1" spc="-5" dirty="0">
                <a:latin typeface="Calibri"/>
                <a:cs typeface="Calibri"/>
              </a:rPr>
              <a:t> mm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thickness)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2" name="object 30"/>
          <p:cNvSpPr txBox="1"/>
          <p:nvPr/>
        </p:nvSpPr>
        <p:spPr>
          <a:xfrm>
            <a:off x="4671186" y="4358462"/>
            <a:ext cx="22891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Calibri"/>
              <a:buChar char="•"/>
              <a:tabLst>
                <a:tab pos="241300" algn="l"/>
              </a:tabLst>
            </a:pPr>
            <a:r>
              <a:rPr sz="2200" b="1" spc="-20" dirty="0">
                <a:latin typeface="Calibri"/>
                <a:cs typeface="Calibri"/>
              </a:rPr>
              <a:t>Matt </a:t>
            </a:r>
            <a:r>
              <a:rPr sz="2200" b="1" spc="-5" dirty="0">
                <a:latin typeface="Calibri"/>
                <a:cs typeface="Calibri"/>
              </a:rPr>
              <a:t>/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Off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-White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Footlight MT Light" panose="0204060206030A020304" pitchFamily="18" charset="0"/>
              </a:rPr>
              <a:t>DECORA- DHOLPUR STONE</a:t>
            </a:r>
            <a:endParaRPr lang="en-IN" sz="1400" b="1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73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6340" y="2270116"/>
            <a:ext cx="11281047" cy="42090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Pentagon 1"/>
          <p:cNvSpPr/>
          <p:nvPr/>
        </p:nvSpPr>
        <p:spPr>
          <a:xfrm>
            <a:off x="308834" y="327508"/>
            <a:ext cx="9539514" cy="1579670"/>
          </a:xfrm>
          <a:prstGeom prst="homePlate">
            <a:avLst/>
          </a:prstGeom>
          <a:ln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339" y="1309417"/>
            <a:ext cx="3782963" cy="45720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Black" panose="020B0A04020102020204" pitchFamily="34" charset="0"/>
              </a:rPr>
              <a:t>DECORA DHOLPUR STONE</a:t>
            </a:r>
            <a:endParaRPr lang="en-IN" sz="16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89" y="15213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860707"/>
              </p:ext>
            </p:extLst>
          </p:nvPr>
        </p:nvGraphicFramePr>
        <p:xfrm>
          <a:off x="895347" y="3893288"/>
          <a:ext cx="10325646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5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5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9894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PRODUCT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DILUTION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COVERAGE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TOOLS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MATERIAL COST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8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DHOLPUR</a:t>
                      </a:r>
                      <a:r>
                        <a:rPr lang="en-US" sz="1200" baseline="0" dirty="0"/>
                        <a:t> STONE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3-5% of fresh water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2-2.5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 err="1"/>
                        <a:t>Sq.ft</a:t>
                      </a:r>
                      <a:r>
                        <a:rPr lang="en-US" sz="1200" dirty="0"/>
                        <a:t>./Kg/Coat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SCRAPPERS,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DESIGNS</a:t>
                      </a:r>
                      <a:r>
                        <a:rPr lang="en-US" sz="1200" baseline="0" dirty="0"/>
                        <a:t> TOOLS  </a:t>
                      </a:r>
                      <a:r>
                        <a:rPr lang="en-US" sz="1200" baseline="0" dirty="0" err="1"/>
                        <a:t>etc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18/</a:t>
                      </a:r>
                      <a:r>
                        <a:rPr lang="en-US" sz="1200" dirty="0" err="1"/>
                        <a:t>Sq.ft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 descr="C:\Users\Dell\Desktop\WhatsApp Image 2021-05-27 at 3.07.33 PM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61" y="2486062"/>
            <a:ext cx="1543771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WhatsApp Image 2021-05-27 at 3.07.33 PM (5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10" y="2486062"/>
            <a:ext cx="1550126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ell\Desktop\WhatsApp Image 2021-05-27 at 3.07.33 PM (7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376" y="2462052"/>
            <a:ext cx="1528354" cy="13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entagon 15"/>
          <p:cNvSpPr/>
          <p:nvPr/>
        </p:nvSpPr>
        <p:spPr>
          <a:xfrm>
            <a:off x="436339" y="316696"/>
            <a:ext cx="4191000" cy="9436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2800" b="1" dirty="0">
                <a:latin typeface="Arial Black" panose="020B0A04020102020204" pitchFamily="34" charset="0"/>
              </a:rPr>
            </a:br>
            <a:r>
              <a:rPr lang="en-US" sz="3600" b="1" dirty="0">
                <a:latin typeface="Arial Black" panose="020B0A04020102020204" pitchFamily="34" charset="0"/>
              </a:rPr>
              <a:t>RUFF N TUFF</a:t>
            </a:r>
            <a:endParaRPr lang="en-IN" sz="3600" b="1" dirty="0">
              <a:latin typeface="Arial Black" panose="020B0A04020102020204" pitchFamily="34" charset="0"/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302780" y="346252"/>
            <a:ext cx="859289" cy="927118"/>
          </a:xfrm>
          <a:prstGeom prst="chevron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7810" y="157224"/>
            <a:ext cx="1412501" cy="189364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6EC0"/>
              </a:solidFill>
            </a:endParaRPr>
          </a:p>
        </p:txBody>
      </p:sp>
      <p:pic>
        <p:nvPicPr>
          <p:cNvPr id="21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06193" y="257671"/>
            <a:ext cx="1763305" cy="1786904"/>
          </a:xfrm>
          <a:prstGeom prst="rect">
            <a:avLst/>
          </a:prstGeom>
        </p:spPr>
      </p:pic>
      <p:pic>
        <p:nvPicPr>
          <p:cNvPr id="22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4547" y="2196975"/>
            <a:ext cx="1763305" cy="178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54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ll\Desktop\WhatsApp Image 2021-09-16 at 1.36.11 AM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517" y="1930582"/>
            <a:ext cx="5658379" cy="3423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73982" y="5949799"/>
            <a:ext cx="102440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RUFF N TUFF DECORA DHOLPUR  SITE AT  MANAPALLY  DONE BY MR. SIVAKUMAR</a:t>
            </a:r>
            <a:endParaRPr lang="en-US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C:\Users\Dell\Desktop\WhatsApp Image 2021-09-16 at 3.46.50 P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54" y="823468"/>
            <a:ext cx="2742514" cy="4473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ll\Desktop\WhatsApp Image 2021-09-16 at 3.46.50 PM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4" y="927463"/>
            <a:ext cx="2556850" cy="4545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243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ruff-n-tuff-scratch-c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15" y="2437472"/>
            <a:ext cx="1744437" cy="194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Dell\Desktop\ruff-n-tuff-pearl-c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27" y="2437474"/>
            <a:ext cx="1809546" cy="19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\Desktop\solitaire-stone-c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0" y="4649376"/>
            <a:ext cx="1737361" cy="185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ell\Desktop\solitaire-granite-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72" y="4638613"/>
            <a:ext cx="1745784" cy="18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Dell\Desktop\ruff-n-tuff-decora-rollercoat-c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98" y="2437472"/>
            <a:ext cx="1876636" cy="19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:\Users\Dell\Desktop\florentina-glitteratti-c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74" y="4828493"/>
            <a:ext cx="1398162" cy="194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Dell\Desktop\florentina-sandstone-ca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109" y="4788021"/>
            <a:ext cx="1348195" cy="192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Dell\Desktop\florentina-vintage-ca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085" y="4788021"/>
            <a:ext cx="1479915" cy="195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75212" y="168462"/>
            <a:ext cx="9021750" cy="119380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Gill Sans Ultra Bold" panose="020B0A02020104020203" pitchFamily="34" charset="0"/>
              </a:rPr>
              <a:t>BERGER TEXTURES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3509" y="3853543"/>
            <a:ext cx="2886891" cy="524818"/>
          </a:xfrm>
          <a:prstGeom prst="roundRect">
            <a:avLst/>
          </a:prstGeom>
          <a:solidFill>
            <a:schemeClr val="accent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LUXURY</a:t>
            </a:r>
            <a:endParaRPr lang="en-I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31432" y="1602377"/>
            <a:ext cx="3075653" cy="524818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ECONOMY</a:t>
            </a:r>
            <a:endParaRPr lang="en-I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36398" y="4001589"/>
            <a:ext cx="2886891" cy="524818"/>
          </a:xfrm>
          <a:prstGeom prst="roundRect">
            <a:avLst/>
          </a:prstGeom>
          <a:solidFill>
            <a:schemeClr val="accent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SUPER LUXURY</a:t>
            </a:r>
            <a:endParaRPr lang="en-I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83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ell\Desktop\WhatsApp Image 2021-07-24 at 10.59.34 A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606" y="503069"/>
            <a:ext cx="3291841" cy="5202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ell\Desktop\WhatsApp Image 2021-07-24 at 11.00.37 A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0" y="437754"/>
            <a:ext cx="3483129" cy="5202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ell\Desktop\WhatsApp Image 2021-07-24 at 11.00.35 A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79" y="503068"/>
            <a:ext cx="3513909" cy="5202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3889" y="5949799"/>
            <a:ext cx="1160426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RUFF N TUFF DECORA DHOLPUR  SITE AT  CHADAYAMANGALAM  DONE BY MR. MANU (HI-TECH)</a:t>
            </a:r>
            <a:endParaRPr lang="en-US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13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ell\Desktop\WhatsApp Image 2021-09-16 at 1.51.52 A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" y="782410"/>
            <a:ext cx="3703320" cy="4629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\Desktop\WhatsApp Image 2021-09-16 at 1.50.16 AM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96" y="791935"/>
            <a:ext cx="3656513" cy="4638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\Desktop\WhatsApp Image 2021-09-16 at 1.50.16 AM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732" y="782410"/>
            <a:ext cx="3396342" cy="4648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97333" y="5949799"/>
            <a:ext cx="939738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RUFF N TUFF DECORA DHOLPUR  SITE AT  KOTTARAKKARA AND CHATHANOOR  DONE BY MR. BIJU</a:t>
            </a:r>
            <a:endParaRPr lang="en-US" sz="1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4286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ell\Desktop\WhatsApp Image 2021-09-16 at 1.33.48 AM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446" y="308333"/>
            <a:ext cx="2416629" cy="4962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ell\Desktop\WhatsApp Image 2021-09-16 at 1.33.48 AM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" y="403793"/>
            <a:ext cx="3451690" cy="4881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ell\Desktop\WhatsApp Image 2021-09-16 at 1.33.48 AM (3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14" y="325415"/>
            <a:ext cx="5486400" cy="4962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77009" y="5949799"/>
            <a:ext cx="683802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RUFF N TUFF DECORA DHOLPUR  SITE AT ADOOR  DONE BY MR. ROBERT</a:t>
            </a:r>
            <a:endParaRPr lang="en-US" sz="1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475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59664" y="1871472"/>
            <a:ext cx="9939280" cy="792480"/>
            <a:chOff x="359663" y="1871472"/>
            <a:chExt cx="10423525" cy="792480"/>
          </a:xfrm>
        </p:grpSpPr>
        <p:sp>
          <p:nvSpPr>
            <p:cNvPr id="4" name="object 4"/>
            <p:cNvSpPr/>
            <p:nvPr/>
          </p:nvSpPr>
          <p:spPr>
            <a:xfrm>
              <a:off x="755141" y="1882902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19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093" y="1882902"/>
              <a:ext cx="768096" cy="7696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1093" y="1882902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19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59663" y="2833116"/>
            <a:ext cx="9939401" cy="792480"/>
            <a:chOff x="359663" y="2833116"/>
            <a:chExt cx="10423525" cy="792480"/>
          </a:xfrm>
        </p:grpSpPr>
        <p:sp>
          <p:nvSpPr>
            <p:cNvPr id="8" name="object 8"/>
            <p:cNvSpPr/>
            <p:nvPr/>
          </p:nvSpPr>
          <p:spPr>
            <a:xfrm>
              <a:off x="755141" y="2844546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09"/>
                  </a:lnTo>
                  <a:lnTo>
                    <a:pt x="384810" y="769619"/>
                  </a:lnTo>
                  <a:lnTo>
                    <a:pt x="10027919" y="769619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93" y="2844546"/>
              <a:ext cx="768096" cy="7696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1093" y="2844546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09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09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19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59664" y="3794759"/>
            <a:ext cx="9939160" cy="792480"/>
            <a:chOff x="359663" y="3794759"/>
            <a:chExt cx="10423525" cy="792480"/>
          </a:xfrm>
        </p:grpSpPr>
        <p:sp>
          <p:nvSpPr>
            <p:cNvPr id="12" name="object 12"/>
            <p:cNvSpPr/>
            <p:nvPr/>
          </p:nvSpPr>
          <p:spPr>
            <a:xfrm>
              <a:off x="755141" y="3806189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926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093" y="3806189"/>
              <a:ext cx="768096" cy="7696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1093" y="3806189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59663" y="4756403"/>
            <a:ext cx="10031729" cy="792480"/>
            <a:chOff x="359663" y="4756403"/>
            <a:chExt cx="10423525" cy="792480"/>
          </a:xfrm>
        </p:grpSpPr>
        <p:sp>
          <p:nvSpPr>
            <p:cNvPr id="16" name="object 16"/>
            <p:cNvSpPr/>
            <p:nvPr/>
          </p:nvSpPr>
          <p:spPr>
            <a:xfrm>
              <a:off x="755141" y="4767833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80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093" y="4767833"/>
              <a:ext cx="768096" cy="7696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1093" y="4767833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595119" y="2039873"/>
            <a:ext cx="8703945" cy="4239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Durable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Spike</a:t>
            </a:r>
            <a:r>
              <a:rPr sz="24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textured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finish</a:t>
            </a:r>
            <a:endParaRPr sz="2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00" dirty="0">
              <a:latin typeface="Gill Sans MT"/>
              <a:cs typeface="Gill Sans MT"/>
            </a:endParaRPr>
          </a:p>
          <a:p>
            <a:pPr marL="12700" marR="5080" algn="ctr">
              <a:lnSpc>
                <a:spcPts val="25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Special synthetic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copolymer emulsion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reinforced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quartz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marble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powder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offering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spike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like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texture</a:t>
            </a:r>
            <a:endParaRPr sz="2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 dirty="0">
              <a:latin typeface="Gill Sans MT"/>
              <a:cs typeface="Gill Sans MT"/>
            </a:endParaRPr>
          </a:p>
          <a:p>
            <a:pPr marL="1270" algn="ctr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Exce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llen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dur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bilit</a:t>
            </a:r>
            <a:r>
              <a:rPr sz="2400" spc="-185" dirty="0">
                <a:solidFill>
                  <a:srgbClr val="FFFFFF"/>
                </a:solidFill>
                <a:latin typeface="Gill Sans MT"/>
                <a:cs typeface="Gill Sans MT"/>
              </a:rPr>
              <a:t>y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,</a:t>
            </a:r>
            <a:r>
              <a:rPr sz="2400" spc="-2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ng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lasting</a:t>
            </a:r>
            <a:endParaRPr sz="2400" dirty="0">
              <a:latin typeface="Gill Sans MT"/>
              <a:cs typeface="Gill Sans MT"/>
            </a:endParaRPr>
          </a:p>
          <a:p>
            <a:pPr marL="1741170" marR="1731645" algn="ctr">
              <a:lnSpc>
                <a:spcPct val="263000"/>
              </a:lnSpc>
            </a:pP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Covers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surface imperfections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roughness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Green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Pro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Certified</a:t>
            </a:r>
            <a:endParaRPr sz="2400" dirty="0">
              <a:latin typeface="Gill Sans MT"/>
              <a:cs typeface="Gill Sans MT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92009" y="3991112"/>
            <a:ext cx="2686811" cy="2758440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DECORA ROLLERCOAT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66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424171" y="1889760"/>
            <a:ext cx="7153909" cy="487680"/>
            <a:chOff x="4424171" y="1889760"/>
            <a:chExt cx="7153909" cy="487680"/>
          </a:xfrm>
        </p:grpSpPr>
        <p:sp>
          <p:nvSpPr>
            <p:cNvPr id="4" name="object 4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2E3E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2E3E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71186" y="1956308"/>
            <a:ext cx="1557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able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14527" y="1831848"/>
            <a:ext cx="11148060" cy="1176655"/>
            <a:chOff x="414527" y="1831848"/>
            <a:chExt cx="11148060" cy="1176655"/>
          </a:xfrm>
        </p:grpSpPr>
        <p:sp>
          <p:nvSpPr>
            <p:cNvPr id="8" name="object 8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66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051802" y="0"/>
                  </a:moveTo>
                  <a:lnTo>
                    <a:pt x="0" y="0"/>
                  </a:lnTo>
                  <a:lnTo>
                    <a:pt x="0" y="464693"/>
                  </a:lnTo>
                  <a:lnTo>
                    <a:pt x="7051802" y="464693"/>
                  </a:lnTo>
                  <a:lnTo>
                    <a:pt x="7081962" y="458606"/>
                  </a:lnTo>
                  <a:lnTo>
                    <a:pt x="7106586" y="442007"/>
                  </a:lnTo>
                  <a:lnTo>
                    <a:pt x="7123185" y="417383"/>
                  </a:lnTo>
                  <a:lnTo>
                    <a:pt x="7129271" y="387223"/>
                  </a:lnTo>
                  <a:lnTo>
                    <a:pt x="7129271" y="77470"/>
                  </a:lnTo>
                  <a:lnTo>
                    <a:pt x="7123185" y="47309"/>
                  </a:lnTo>
                  <a:lnTo>
                    <a:pt x="7106586" y="22685"/>
                  </a:lnTo>
                  <a:lnTo>
                    <a:pt x="7081962" y="6086"/>
                  </a:lnTo>
                  <a:lnTo>
                    <a:pt x="7051802" y="0"/>
                  </a:lnTo>
                  <a:close/>
                </a:path>
              </a:pathLst>
            </a:custGeom>
            <a:solidFill>
              <a:srgbClr val="D2E0E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129271" y="77470"/>
                  </a:moveTo>
                  <a:lnTo>
                    <a:pt x="7129271" y="387223"/>
                  </a:lnTo>
                  <a:lnTo>
                    <a:pt x="7123185" y="417383"/>
                  </a:lnTo>
                  <a:lnTo>
                    <a:pt x="7106586" y="442007"/>
                  </a:lnTo>
                  <a:lnTo>
                    <a:pt x="7081962" y="458606"/>
                  </a:lnTo>
                  <a:lnTo>
                    <a:pt x="7051802" y="464693"/>
                  </a:lnTo>
                  <a:lnTo>
                    <a:pt x="0" y="464693"/>
                  </a:lnTo>
                  <a:lnTo>
                    <a:pt x="0" y="0"/>
                  </a:lnTo>
                  <a:lnTo>
                    <a:pt x="7051802" y="0"/>
                  </a:lnTo>
                  <a:lnTo>
                    <a:pt x="7081962" y="6086"/>
                  </a:lnTo>
                  <a:lnTo>
                    <a:pt x="7106586" y="22685"/>
                  </a:lnTo>
                  <a:lnTo>
                    <a:pt x="7123185" y="47309"/>
                  </a:lnTo>
                  <a:lnTo>
                    <a:pt x="7129271" y="77470"/>
                  </a:lnTo>
                  <a:close/>
                </a:path>
              </a:pathLst>
            </a:custGeom>
            <a:ln w="22860">
              <a:solidFill>
                <a:srgbClr val="D2E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656582" y="2567762"/>
            <a:ext cx="43649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~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5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%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(v/v)</a:t>
            </a:r>
            <a:r>
              <a:rPr sz="2000" b="1" spc="-20" dirty="0">
                <a:latin typeface="Calibri"/>
                <a:cs typeface="Calibri"/>
              </a:rPr>
              <a:t> water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for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better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workability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4527" y="2441448"/>
            <a:ext cx="11163300" cy="1155700"/>
            <a:chOff x="414527" y="2441448"/>
            <a:chExt cx="11163300" cy="1155700"/>
          </a:xfrm>
        </p:grpSpPr>
        <p:sp>
          <p:nvSpPr>
            <p:cNvPr id="14" name="object 14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EA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EE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E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671186" y="3176142"/>
            <a:ext cx="2110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4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~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6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Sqft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coat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14527" y="3051048"/>
            <a:ext cx="11163300" cy="1155700"/>
            <a:chOff x="414527" y="3051048"/>
            <a:chExt cx="11163300" cy="1155700"/>
          </a:xfrm>
        </p:grpSpPr>
        <p:sp>
          <p:nvSpPr>
            <p:cNvPr id="20" name="object 20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59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C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C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671186" y="3621480"/>
            <a:ext cx="248094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Surface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dry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mins</a:t>
            </a:r>
            <a:endParaRPr sz="18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Hard </a:t>
            </a:r>
            <a:r>
              <a:rPr sz="1800" b="1" dirty="0">
                <a:latin typeface="Calibri"/>
                <a:cs typeface="Calibri"/>
              </a:rPr>
              <a:t>Dry:</a:t>
            </a:r>
            <a:r>
              <a:rPr sz="1800" b="1" spc="3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12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~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16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14527" y="3660647"/>
            <a:ext cx="11163300" cy="1155700"/>
            <a:chOff x="414527" y="3660647"/>
            <a:chExt cx="11163300" cy="1155700"/>
          </a:xfrm>
        </p:grpSpPr>
        <p:sp>
          <p:nvSpPr>
            <p:cNvPr id="26" name="object 26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F8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0D9E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0D9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671186" y="4358462"/>
            <a:ext cx="22891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Calibri"/>
              <a:buChar char="•"/>
              <a:tabLst>
                <a:tab pos="241300" algn="l"/>
              </a:tabLst>
            </a:pPr>
            <a:r>
              <a:rPr sz="2200" b="1" spc="-20" dirty="0">
                <a:latin typeface="Calibri"/>
                <a:cs typeface="Calibri"/>
              </a:rPr>
              <a:t>Matt </a:t>
            </a:r>
            <a:r>
              <a:rPr sz="2200" b="1" spc="-5" dirty="0">
                <a:latin typeface="Calibri"/>
                <a:cs typeface="Calibri"/>
              </a:rPr>
              <a:t>/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Off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-White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14527" y="4270247"/>
            <a:ext cx="11163300" cy="2374900"/>
            <a:chOff x="414527" y="4270247"/>
            <a:chExt cx="11163300" cy="2374900"/>
          </a:xfrm>
        </p:grpSpPr>
        <p:sp>
          <p:nvSpPr>
            <p:cNvPr id="32" name="object 32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68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6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6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47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3E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26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ED2D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ED2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671186" y="5005832"/>
            <a:ext cx="6163945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40" dirty="0">
                <a:latin typeface="Calibri"/>
                <a:cs typeface="Calibri"/>
              </a:rPr>
              <a:t>KG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drum/bag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Char char="•"/>
            </a:pPr>
            <a:endParaRPr sz="2150" dirty="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Calibri"/>
              <a:buChar char="•"/>
              <a:tabLst>
                <a:tab pos="185420" algn="l"/>
                <a:tab pos="981710" algn="l"/>
              </a:tabLst>
            </a:pPr>
            <a:r>
              <a:rPr sz="1800" b="1" spc="-5" dirty="0">
                <a:latin typeface="Calibri"/>
                <a:cs typeface="Calibri"/>
              </a:rPr>
              <a:t>Honey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comb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roller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Char char="•"/>
            </a:pPr>
            <a:endParaRPr sz="1300" dirty="0">
              <a:latin typeface="Calibri"/>
              <a:cs typeface="Calibri"/>
            </a:endParaRPr>
          </a:p>
          <a:p>
            <a:pPr marL="241300" marR="5080" indent="-228600">
              <a:lnSpc>
                <a:spcPts val="2210"/>
              </a:lnSpc>
              <a:buFont typeface="Calibri"/>
              <a:buChar char="•"/>
              <a:tabLst>
                <a:tab pos="241300" algn="l"/>
              </a:tabLst>
            </a:pPr>
            <a:r>
              <a:rPr sz="1200" b="1" dirty="0">
                <a:latin typeface="Calibri"/>
                <a:cs typeface="Calibri"/>
              </a:rPr>
              <a:t>12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months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in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drum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packing;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6 </a:t>
            </a:r>
            <a:r>
              <a:rPr sz="1200" b="1" spc="-5" dirty="0">
                <a:latin typeface="Calibri"/>
                <a:cs typeface="Calibri"/>
              </a:rPr>
              <a:t>month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in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bag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/ 2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-3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hrs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of </a:t>
            </a:r>
            <a:r>
              <a:rPr sz="1200" b="1" spc="-4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thinned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material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14527" y="6099047"/>
            <a:ext cx="4032885" cy="603885"/>
            <a:chOff x="414527" y="6099047"/>
            <a:chExt cx="4032885" cy="603885"/>
          </a:xfrm>
        </p:grpSpPr>
        <p:sp>
          <p:nvSpPr>
            <p:cNvPr id="46" name="object 46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5"/>
                  </a:lnTo>
                  <a:lnTo>
                    <a:pt x="28346" y="28346"/>
                  </a:lnTo>
                  <a:lnTo>
                    <a:pt x="7605" y="59107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107"/>
                  </a:lnTo>
                  <a:lnTo>
                    <a:pt x="3981307" y="28346"/>
                  </a:lnTo>
                  <a:lnTo>
                    <a:pt x="3950547" y="7605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06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107"/>
                  </a:lnTo>
                  <a:lnTo>
                    <a:pt x="28346" y="28346"/>
                  </a:lnTo>
                  <a:lnTo>
                    <a:pt x="59107" y="7605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5"/>
                  </a:lnTo>
                  <a:lnTo>
                    <a:pt x="3981307" y="28346"/>
                  </a:lnTo>
                  <a:lnTo>
                    <a:pt x="4002041" y="59107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89482" y="1688882"/>
            <a:ext cx="2880995" cy="4872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71475" marR="365125" algn="ctr">
              <a:lnSpc>
                <a:spcPct val="136700"/>
              </a:lnSpc>
              <a:spcBef>
                <a:spcPts val="13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Solvent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 Dilution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ratio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Coverage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Drying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nish/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Pack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32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3200" dirty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54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Shelf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Potlife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0" name="Round Diagonal Corner Rectangle 49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51" name="Rectangle 50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DECORA ROLLERCOAT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91725" y="4034789"/>
            <a:ext cx="2686811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22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6340" y="2270116"/>
            <a:ext cx="11281047" cy="42090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Pentagon 1"/>
          <p:cNvSpPr/>
          <p:nvPr/>
        </p:nvSpPr>
        <p:spPr>
          <a:xfrm>
            <a:off x="308834" y="327508"/>
            <a:ext cx="9539514" cy="1579670"/>
          </a:xfrm>
          <a:prstGeom prst="homePlate">
            <a:avLst/>
          </a:prstGeom>
          <a:ln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339" y="1309417"/>
            <a:ext cx="3782963" cy="45720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Black" panose="020B0A04020102020204" pitchFamily="34" charset="0"/>
              </a:rPr>
              <a:t>DECORA ROLLERCOAT</a:t>
            </a:r>
            <a:endParaRPr lang="en-IN" sz="16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89" y="15213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957374"/>
              </p:ext>
            </p:extLst>
          </p:nvPr>
        </p:nvGraphicFramePr>
        <p:xfrm>
          <a:off x="895347" y="3893288"/>
          <a:ext cx="1032564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5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5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9894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PRODUCT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DILUTION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COVERAGE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TOOLS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MATERIAL COST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8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ROLLER</a:t>
                      </a:r>
                      <a:r>
                        <a:rPr lang="en-US" sz="1200" baseline="0" dirty="0"/>
                        <a:t> COAT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3-5% of fresh water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4-6 </a:t>
                      </a:r>
                      <a:r>
                        <a:rPr lang="en-US" sz="1200" dirty="0" err="1"/>
                        <a:t>Sq.ft</a:t>
                      </a:r>
                      <a:r>
                        <a:rPr lang="en-US" sz="1200" dirty="0"/>
                        <a:t>./Kg/Coat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HONEY</a:t>
                      </a:r>
                      <a:r>
                        <a:rPr lang="en-US" sz="1200" baseline="0" dirty="0"/>
                        <a:t> COMB ROLLER</a:t>
                      </a:r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7.6/</a:t>
                      </a:r>
                      <a:r>
                        <a:rPr lang="en-US" sz="1200" dirty="0" err="1"/>
                        <a:t>Sq.ft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 descr="C:\Users\Dell\Desktop\WhatsApp Image 2021-05-27 at 3.07.33 PM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61" y="2486062"/>
            <a:ext cx="1543771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WhatsApp Image 2021-05-27 at 3.07.33 PM (5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10" y="2486062"/>
            <a:ext cx="1550126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ell\Desktop\WhatsApp Image 2021-05-27 at 3.07.33 PM (7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376" y="2462052"/>
            <a:ext cx="1528354" cy="13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entagon 15"/>
          <p:cNvSpPr/>
          <p:nvPr/>
        </p:nvSpPr>
        <p:spPr>
          <a:xfrm>
            <a:off x="436339" y="316696"/>
            <a:ext cx="4191000" cy="9436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2800" b="1" dirty="0">
                <a:latin typeface="Arial Black" panose="020B0A04020102020204" pitchFamily="34" charset="0"/>
              </a:rPr>
            </a:br>
            <a:r>
              <a:rPr lang="en-US" sz="3600" b="1" dirty="0">
                <a:latin typeface="Arial Black" panose="020B0A04020102020204" pitchFamily="34" charset="0"/>
              </a:rPr>
              <a:t>RUFF N TUFF</a:t>
            </a:r>
            <a:endParaRPr lang="en-IN" sz="3600" b="1" dirty="0">
              <a:latin typeface="Arial Black" panose="020B0A04020102020204" pitchFamily="34" charset="0"/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302780" y="346252"/>
            <a:ext cx="859289" cy="927118"/>
          </a:xfrm>
          <a:prstGeom prst="chevron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7810" y="157224"/>
            <a:ext cx="1412501" cy="189364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6EC0"/>
              </a:solidFill>
            </a:endParaRPr>
          </a:p>
        </p:txBody>
      </p:sp>
      <p:pic>
        <p:nvPicPr>
          <p:cNvPr id="21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06193" y="257671"/>
            <a:ext cx="1763305" cy="1786904"/>
          </a:xfrm>
          <a:prstGeom prst="rect">
            <a:avLst/>
          </a:prstGeom>
        </p:spPr>
      </p:pic>
      <p:pic>
        <p:nvPicPr>
          <p:cNvPr id="22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4547" y="2196975"/>
            <a:ext cx="1763305" cy="178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93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WhatsApp Image 2021-09-16 at 2.16.42 A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83" y="653143"/>
            <a:ext cx="4090849" cy="4741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ll\Desktop\WhatsApp Image 2021-09-16 at 2.16.42 A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6" y="600345"/>
            <a:ext cx="6775674" cy="4936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51847" y="5949799"/>
            <a:ext cx="708835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RUFF N TUFF DECORA ROLLERCOAT  SITE AT KOLLAM  DONE BY MR. VIPIN</a:t>
            </a:r>
            <a:endParaRPr lang="en-US" sz="1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2928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359664" y="1871472"/>
            <a:ext cx="9302165" cy="1754505"/>
            <a:chOff x="359663" y="1871472"/>
            <a:chExt cx="10423525" cy="1754505"/>
          </a:xfrm>
        </p:grpSpPr>
        <p:sp>
          <p:nvSpPr>
            <p:cNvPr id="5" name="object 5"/>
            <p:cNvSpPr/>
            <p:nvPr/>
          </p:nvSpPr>
          <p:spPr>
            <a:xfrm>
              <a:off x="755141" y="1882902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19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093" y="1882902"/>
              <a:ext cx="768096" cy="7696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1093" y="1882902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19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5141" y="2844546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09"/>
                  </a:lnTo>
                  <a:lnTo>
                    <a:pt x="384810" y="769619"/>
                  </a:lnTo>
                  <a:lnTo>
                    <a:pt x="10027919" y="769619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93" y="2844546"/>
              <a:ext cx="768096" cy="7696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1093" y="2844546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09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09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19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59663" y="3794759"/>
            <a:ext cx="9302279" cy="792480"/>
            <a:chOff x="359663" y="3794759"/>
            <a:chExt cx="10423525" cy="792480"/>
          </a:xfrm>
        </p:grpSpPr>
        <p:sp>
          <p:nvSpPr>
            <p:cNvPr id="12" name="object 12"/>
            <p:cNvSpPr/>
            <p:nvPr/>
          </p:nvSpPr>
          <p:spPr>
            <a:xfrm>
              <a:off x="755141" y="3806189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926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093" y="3806189"/>
              <a:ext cx="768096" cy="7696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1093" y="3806189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59663" y="4756403"/>
            <a:ext cx="9302279" cy="792480"/>
            <a:chOff x="359663" y="4756403"/>
            <a:chExt cx="10423525" cy="792480"/>
          </a:xfrm>
        </p:grpSpPr>
        <p:sp>
          <p:nvSpPr>
            <p:cNvPr id="16" name="object 16"/>
            <p:cNvSpPr/>
            <p:nvPr/>
          </p:nvSpPr>
          <p:spPr>
            <a:xfrm>
              <a:off x="755141" y="4767833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80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093" y="4767833"/>
              <a:ext cx="768096" cy="7696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1093" y="4767833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323590" y="2039873"/>
            <a:ext cx="5249545" cy="4239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Assorted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textured</a:t>
            </a:r>
            <a:r>
              <a:rPr sz="24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finish</a:t>
            </a:r>
            <a:endParaRPr sz="2400" dirty="0">
              <a:latin typeface="Gill Sans MT"/>
              <a:cs typeface="Gill Sans MT"/>
            </a:endParaRPr>
          </a:p>
          <a:p>
            <a:pPr marL="388620" marR="382905" algn="ctr">
              <a:lnSpc>
                <a:spcPct val="263000"/>
              </a:lnSpc>
            </a:pP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Reinforced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quartz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aggregates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Exce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llen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dur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bilit</a:t>
            </a:r>
            <a:r>
              <a:rPr sz="2400" spc="-185" dirty="0">
                <a:solidFill>
                  <a:srgbClr val="FFFFFF"/>
                </a:solidFill>
                <a:latin typeface="Gill Sans MT"/>
                <a:cs typeface="Gill Sans MT"/>
              </a:rPr>
              <a:t>y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,</a:t>
            </a:r>
            <a:r>
              <a:rPr sz="2400" spc="-2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ng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lasting</a:t>
            </a:r>
            <a:endParaRPr sz="2400" dirty="0">
              <a:latin typeface="Gill Sans MT"/>
              <a:cs typeface="Gill Sans MT"/>
            </a:endParaRPr>
          </a:p>
          <a:p>
            <a:pPr marL="12700" marR="5080" algn="ctr">
              <a:lnSpc>
                <a:spcPct val="263000"/>
              </a:lnSpc>
            </a:pP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Covers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surface imperfections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roughness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Green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Pro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Certified</a:t>
            </a:r>
            <a:endParaRPr sz="2400" dirty="0">
              <a:latin typeface="Gill Sans MT"/>
              <a:cs typeface="Gill Sans MT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61942" y="4158233"/>
            <a:ext cx="2686811" cy="2758440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DECORA ROLLERCAST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314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424171" y="1889760"/>
            <a:ext cx="7153909" cy="487680"/>
            <a:chOff x="4424171" y="1889760"/>
            <a:chExt cx="7153909" cy="487680"/>
          </a:xfrm>
        </p:grpSpPr>
        <p:sp>
          <p:nvSpPr>
            <p:cNvPr id="4" name="object 4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2E3E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2E3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71186" y="1956308"/>
            <a:ext cx="1557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able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14527" y="1831848"/>
            <a:ext cx="11148060" cy="1176655"/>
            <a:chOff x="414527" y="1831848"/>
            <a:chExt cx="11148060" cy="1176655"/>
          </a:xfrm>
        </p:grpSpPr>
        <p:sp>
          <p:nvSpPr>
            <p:cNvPr id="8" name="object 8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66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051802" y="0"/>
                  </a:moveTo>
                  <a:lnTo>
                    <a:pt x="0" y="0"/>
                  </a:lnTo>
                  <a:lnTo>
                    <a:pt x="0" y="464693"/>
                  </a:lnTo>
                  <a:lnTo>
                    <a:pt x="7051802" y="464693"/>
                  </a:lnTo>
                  <a:lnTo>
                    <a:pt x="7081962" y="458606"/>
                  </a:lnTo>
                  <a:lnTo>
                    <a:pt x="7106586" y="442007"/>
                  </a:lnTo>
                  <a:lnTo>
                    <a:pt x="7123185" y="417383"/>
                  </a:lnTo>
                  <a:lnTo>
                    <a:pt x="7129271" y="387223"/>
                  </a:lnTo>
                  <a:lnTo>
                    <a:pt x="7129271" y="77470"/>
                  </a:lnTo>
                  <a:lnTo>
                    <a:pt x="7123185" y="47309"/>
                  </a:lnTo>
                  <a:lnTo>
                    <a:pt x="7106586" y="22685"/>
                  </a:lnTo>
                  <a:lnTo>
                    <a:pt x="7081962" y="6086"/>
                  </a:lnTo>
                  <a:lnTo>
                    <a:pt x="7051802" y="0"/>
                  </a:lnTo>
                  <a:close/>
                </a:path>
              </a:pathLst>
            </a:custGeom>
            <a:solidFill>
              <a:srgbClr val="D2E0E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129271" y="77470"/>
                  </a:moveTo>
                  <a:lnTo>
                    <a:pt x="7129271" y="387223"/>
                  </a:lnTo>
                  <a:lnTo>
                    <a:pt x="7123185" y="417383"/>
                  </a:lnTo>
                  <a:lnTo>
                    <a:pt x="7106586" y="442007"/>
                  </a:lnTo>
                  <a:lnTo>
                    <a:pt x="7081962" y="458606"/>
                  </a:lnTo>
                  <a:lnTo>
                    <a:pt x="7051802" y="464693"/>
                  </a:lnTo>
                  <a:lnTo>
                    <a:pt x="0" y="464693"/>
                  </a:lnTo>
                  <a:lnTo>
                    <a:pt x="0" y="0"/>
                  </a:lnTo>
                  <a:lnTo>
                    <a:pt x="7051802" y="0"/>
                  </a:lnTo>
                  <a:lnTo>
                    <a:pt x="7081962" y="6086"/>
                  </a:lnTo>
                  <a:lnTo>
                    <a:pt x="7106586" y="22685"/>
                  </a:lnTo>
                  <a:lnTo>
                    <a:pt x="7123185" y="47309"/>
                  </a:lnTo>
                  <a:lnTo>
                    <a:pt x="7129271" y="77470"/>
                  </a:lnTo>
                  <a:close/>
                </a:path>
              </a:pathLst>
            </a:custGeom>
            <a:ln w="22860">
              <a:solidFill>
                <a:srgbClr val="D2E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656582" y="2567762"/>
            <a:ext cx="43649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~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5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%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(v/v)</a:t>
            </a:r>
            <a:r>
              <a:rPr sz="2000" b="1" spc="-20" dirty="0">
                <a:latin typeface="Calibri"/>
                <a:cs typeface="Calibri"/>
              </a:rPr>
              <a:t> water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for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better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workability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4527" y="2441448"/>
            <a:ext cx="11163300" cy="1155700"/>
            <a:chOff x="414527" y="2441448"/>
            <a:chExt cx="11163300" cy="1155700"/>
          </a:xfrm>
        </p:grpSpPr>
        <p:sp>
          <p:nvSpPr>
            <p:cNvPr id="14" name="object 14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EA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EE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E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671186" y="3176142"/>
            <a:ext cx="2110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6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~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8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Sqft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coat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14527" y="3051048"/>
            <a:ext cx="11163300" cy="1155700"/>
            <a:chOff x="414527" y="3051048"/>
            <a:chExt cx="11163300" cy="1155700"/>
          </a:xfrm>
        </p:grpSpPr>
        <p:sp>
          <p:nvSpPr>
            <p:cNvPr id="20" name="object 20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59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C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C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671186" y="3621480"/>
            <a:ext cx="248094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Surface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dry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mins</a:t>
            </a:r>
            <a:endParaRPr sz="18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Hard </a:t>
            </a:r>
            <a:r>
              <a:rPr sz="1800" b="1" dirty="0">
                <a:latin typeface="Calibri"/>
                <a:cs typeface="Calibri"/>
              </a:rPr>
              <a:t>Dry:</a:t>
            </a:r>
            <a:r>
              <a:rPr sz="1800" b="1" spc="3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12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~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16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14527" y="3660647"/>
            <a:ext cx="11163300" cy="1155700"/>
            <a:chOff x="414527" y="3660647"/>
            <a:chExt cx="11163300" cy="1155700"/>
          </a:xfrm>
        </p:grpSpPr>
        <p:sp>
          <p:nvSpPr>
            <p:cNvPr id="26" name="object 26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F8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0D9E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0D9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671186" y="4358462"/>
            <a:ext cx="22891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Calibri"/>
              <a:buChar char="•"/>
              <a:tabLst>
                <a:tab pos="241300" algn="l"/>
              </a:tabLst>
            </a:pPr>
            <a:r>
              <a:rPr sz="2200" b="1" spc="-20" dirty="0">
                <a:latin typeface="Calibri"/>
                <a:cs typeface="Calibri"/>
              </a:rPr>
              <a:t>Matt </a:t>
            </a:r>
            <a:r>
              <a:rPr sz="2200" b="1" spc="-5" dirty="0">
                <a:latin typeface="Calibri"/>
                <a:cs typeface="Calibri"/>
              </a:rPr>
              <a:t>/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Off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-White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14527" y="4270247"/>
            <a:ext cx="11163300" cy="2374900"/>
            <a:chOff x="414527" y="4270247"/>
            <a:chExt cx="11163300" cy="2374900"/>
          </a:xfrm>
        </p:grpSpPr>
        <p:sp>
          <p:nvSpPr>
            <p:cNvPr id="32" name="object 32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68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6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6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47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3E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26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ED2D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ED2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671186" y="5005832"/>
            <a:ext cx="616394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40" dirty="0">
                <a:latin typeface="Calibri"/>
                <a:cs typeface="Calibri"/>
              </a:rPr>
              <a:t>KG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drum/bag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Char char="•"/>
            </a:pPr>
            <a:endParaRPr sz="2150" dirty="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Calibri"/>
              <a:buChar char="•"/>
              <a:tabLst>
                <a:tab pos="185420" algn="l"/>
                <a:tab pos="981710" algn="l"/>
              </a:tabLst>
            </a:pPr>
            <a:r>
              <a:rPr sz="1800" b="1" spc="-5" dirty="0">
                <a:latin typeface="Calibri"/>
                <a:cs typeface="Calibri"/>
              </a:rPr>
              <a:t>Honey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comb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roller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Char char="•"/>
            </a:pPr>
            <a:endParaRPr sz="1300" dirty="0">
              <a:latin typeface="Calibri"/>
              <a:cs typeface="Calibri"/>
            </a:endParaRPr>
          </a:p>
          <a:p>
            <a:pPr marL="241300" marR="5080" indent="-228600">
              <a:lnSpc>
                <a:spcPts val="2210"/>
              </a:lnSpc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12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months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drum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packing;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6 </a:t>
            </a:r>
            <a:r>
              <a:rPr sz="2000" b="1" spc="-5" dirty="0">
                <a:latin typeface="Calibri"/>
                <a:cs typeface="Calibri"/>
              </a:rPr>
              <a:t>month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bag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/ 2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-3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hrs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 </a:t>
            </a:r>
            <a:r>
              <a:rPr sz="2000" b="1" spc="-4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thinned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material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14527" y="6099047"/>
            <a:ext cx="4032885" cy="603885"/>
            <a:chOff x="414527" y="6099047"/>
            <a:chExt cx="4032885" cy="603885"/>
          </a:xfrm>
        </p:grpSpPr>
        <p:sp>
          <p:nvSpPr>
            <p:cNvPr id="46" name="object 46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5"/>
                  </a:lnTo>
                  <a:lnTo>
                    <a:pt x="28346" y="28346"/>
                  </a:lnTo>
                  <a:lnTo>
                    <a:pt x="7605" y="59107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107"/>
                  </a:lnTo>
                  <a:lnTo>
                    <a:pt x="3981307" y="28346"/>
                  </a:lnTo>
                  <a:lnTo>
                    <a:pt x="3950547" y="7605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06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107"/>
                  </a:lnTo>
                  <a:lnTo>
                    <a:pt x="28346" y="28346"/>
                  </a:lnTo>
                  <a:lnTo>
                    <a:pt x="59107" y="7605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5"/>
                  </a:lnTo>
                  <a:lnTo>
                    <a:pt x="3981307" y="28346"/>
                  </a:lnTo>
                  <a:lnTo>
                    <a:pt x="4002041" y="59107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89482" y="1688882"/>
            <a:ext cx="2880995" cy="4872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71475" marR="365125" algn="ctr">
              <a:lnSpc>
                <a:spcPct val="136700"/>
              </a:lnSpc>
              <a:spcBef>
                <a:spcPts val="13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Solvent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 Dilution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ratio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Coverage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Drying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nish/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Pack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3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54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Shelf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Potlife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55" name="Rectangle 54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DECORA ROLLERCAST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442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6340" y="2270116"/>
            <a:ext cx="11281047" cy="42090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Pentagon 1"/>
          <p:cNvSpPr/>
          <p:nvPr/>
        </p:nvSpPr>
        <p:spPr>
          <a:xfrm>
            <a:off x="308834" y="327508"/>
            <a:ext cx="9539514" cy="1579670"/>
          </a:xfrm>
          <a:prstGeom prst="homePlate">
            <a:avLst/>
          </a:prstGeom>
          <a:ln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339" y="1309417"/>
            <a:ext cx="3782963" cy="45720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Black" panose="020B0A04020102020204" pitchFamily="34" charset="0"/>
              </a:rPr>
              <a:t>DECORA ROLLERCAST</a:t>
            </a:r>
            <a:endParaRPr lang="en-IN" sz="16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89" y="15213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298408"/>
              </p:ext>
            </p:extLst>
          </p:nvPr>
        </p:nvGraphicFramePr>
        <p:xfrm>
          <a:off x="895347" y="3893288"/>
          <a:ext cx="1032564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5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5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9894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PRODUCT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DILUTION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COVERAGE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TOOLS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MATERIAL COST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8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ROLLERCAST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3-5% of fresh water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6-8 </a:t>
                      </a:r>
                      <a:r>
                        <a:rPr lang="en-US" sz="1200" dirty="0" err="1"/>
                        <a:t>Sq.ft</a:t>
                      </a:r>
                      <a:r>
                        <a:rPr lang="en-US" sz="1200" dirty="0"/>
                        <a:t>./Kg/Coat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HONEYCOMB</a:t>
                      </a:r>
                      <a:r>
                        <a:rPr lang="en-US" sz="1200" baseline="0" dirty="0"/>
                        <a:t> ROLLER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7.5/</a:t>
                      </a:r>
                      <a:r>
                        <a:rPr lang="en-US" sz="1200" dirty="0" err="1"/>
                        <a:t>Sq.ft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 descr="C:\Users\Dell\Desktop\WhatsApp Image 2021-05-27 at 3.07.33 PM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61" y="2486062"/>
            <a:ext cx="1543771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WhatsApp Image 2021-05-27 at 3.07.33 PM (5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10" y="2486062"/>
            <a:ext cx="1550126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ell\Desktop\WhatsApp Image 2021-05-27 at 3.07.33 PM (7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376" y="2462052"/>
            <a:ext cx="1528354" cy="13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entagon 15"/>
          <p:cNvSpPr/>
          <p:nvPr/>
        </p:nvSpPr>
        <p:spPr>
          <a:xfrm>
            <a:off x="436339" y="316696"/>
            <a:ext cx="4191000" cy="9436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2800" b="1" dirty="0">
                <a:latin typeface="Arial Black" panose="020B0A04020102020204" pitchFamily="34" charset="0"/>
              </a:rPr>
            </a:br>
            <a:r>
              <a:rPr lang="en-US" sz="3600" b="1" dirty="0">
                <a:latin typeface="Arial Black" panose="020B0A04020102020204" pitchFamily="34" charset="0"/>
              </a:rPr>
              <a:t>RUFF N TUFF</a:t>
            </a:r>
            <a:endParaRPr lang="en-IN" sz="3600" b="1" dirty="0">
              <a:latin typeface="Arial Black" panose="020B0A04020102020204" pitchFamily="34" charset="0"/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302780" y="346252"/>
            <a:ext cx="859289" cy="927118"/>
          </a:xfrm>
          <a:prstGeom prst="chevron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7810" y="157224"/>
            <a:ext cx="1412501" cy="189364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6EC0"/>
              </a:solidFill>
            </a:endParaRPr>
          </a:p>
        </p:txBody>
      </p:sp>
      <p:pic>
        <p:nvPicPr>
          <p:cNvPr id="21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06193" y="257671"/>
            <a:ext cx="1763305" cy="1786904"/>
          </a:xfrm>
          <a:prstGeom prst="rect">
            <a:avLst/>
          </a:prstGeom>
        </p:spPr>
      </p:pic>
      <p:pic>
        <p:nvPicPr>
          <p:cNvPr id="22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4547" y="2196975"/>
            <a:ext cx="1763305" cy="178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0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8646" y="61226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TOOLS  REQUIRED</a:t>
            </a:r>
            <a:endParaRPr lang="en-IN" b="1" dirty="0">
              <a:latin typeface="Franklin Gothic Book" panose="020B0503020102020204" pitchFamily="34" charset="0"/>
            </a:endParaRPr>
          </a:p>
        </p:txBody>
      </p:sp>
      <p:pic>
        <p:nvPicPr>
          <p:cNvPr id="5" name="Picture 4" descr="C:\Users\Dell\Desktop\download (1)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8" y="811073"/>
            <a:ext cx="1560979" cy="138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/>
          <p:cNvSpPr/>
          <p:nvPr/>
        </p:nvSpPr>
        <p:spPr>
          <a:xfrm>
            <a:off x="1723388" y="1345474"/>
            <a:ext cx="1699082" cy="669582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PUTTY MIXER</a:t>
            </a:r>
            <a:endParaRPr lang="en-IN" sz="1200" b="1" dirty="0"/>
          </a:p>
        </p:txBody>
      </p:sp>
      <p:pic>
        <p:nvPicPr>
          <p:cNvPr id="7" name="Picture 2" descr="C:\Users\Dell\Desktop\putty blad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7" y="2712373"/>
            <a:ext cx="1479978" cy="1479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Arrow 7"/>
          <p:cNvSpPr/>
          <p:nvPr/>
        </p:nvSpPr>
        <p:spPr>
          <a:xfrm>
            <a:off x="1621405" y="3278777"/>
            <a:ext cx="1801065" cy="674910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PUTTY  BLADE</a:t>
            </a:r>
            <a:endParaRPr lang="en-IN" sz="1200" b="1" dirty="0"/>
          </a:p>
        </p:txBody>
      </p:sp>
      <p:pic>
        <p:nvPicPr>
          <p:cNvPr id="9" name="Picture 3" descr="C:\Users\Dell\Desktop\61zORD9RKeL._SL15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206" y="1024074"/>
            <a:ext cx="1693739" cy="1423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ell\Desktop\plastic-trowel-500x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377" y="3099532"/>
            <a:ext cx="1630344" cy="1249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/>
          <p:cNvSpPr/>
          <p:nvPr/>
        </p:nvSpPr>
        <p:spPr>
          <a:xfrm>
            <a:off x="10371912" y="1371599"/>
            <a:ext cx="1619795" cy="640082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STEEL TROWEL</a:t>
            </a:r>
            <a:endParaRPr lang="en-IN" sz="1200" b="1" dirty="0"/>
          </a:p>
        </p:txBody>
      </p:sp>
      <p:sp>
        <p:nvSpPr>
          <p:cNvPr id="12" name="Left Arrow 11"/>
          <p:cNvSpPr/>
          <p:nvPr/>
        </p:nvSpPr>
        <p:spPr>
          <a:xfrm>
            <a:off x="10241283" y="3401371"/>
            <a:ext cx="1815738" cy="648116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PLASTIC TROWEL</a:t>
            </a:r>
            <a:endParaRPr lang="en-IN" sz="1200" b="1" dirty="0"/>
          </a:p>
        </p:txBody>
      </p:sp>
      <p:pic>
        <p:nvPicPr>
          <p:cNvPr id="4098" name="Picture 2" descr="C:\Users\Dell\Desktop\srcapper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" y="5039614"/>
            <a:ext cx="1524283" cy="152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\Desktop\hoppergun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513" y="1024074"/>
            <a:ext cx="1927651" cy="1331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\Desktop\honey comp roller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09" y="5097008"/>
            <a:ext cx="1509640" cy="1513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ell\Desktop\design roller2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784" y="5164604"/>
            <a:ext cx="1476357" cy="1476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eft Arrow 17"/>
          <p:cNvSpPr/>
          <p:nvPr/>
        </p:nvSpPr>
        <p:spPr>
          <a:xfrm>
            <a:off x="1658246" y="5643153"/>
            <a:ext cx="1568280" cy="671153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SCRAPERS</a:t>
            </a:r>
            <a:endParaRPr lang="en-IN" sz="1200" b="1" dirty="0"/>
          </a:p>
        </p:txBody>
      </p:sp>
      <p:sp>
        <p:nvSpPr>
          <p:cNvPr id="19" name="Left Arrow 18"/>
          <p:cNvSpPr/>
          <p:nvPr/>
        </p:nvSpPr>
        <p:spPr>
          <a:xfrm>
            <a:off x="5982789" y="1433079"/>
            <a:ext cx="1518118" cy="624638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HOPPER GUN</a:t>
            </a:r>
            <a:endParaRPr lang="en-IN" sz="1200" b="1" dirty="0"/>
          </a:p>
        </p:txBody>
      </p:sp>
      <p:sp>
        <p:nvSpPr>
          <p:cNvPr id="20" name="Left Arrow 19"/>
          <p:cNvSpPr/>
          <p:nvPr/>
        </p:nvSpPr>
        <p:spPr>
          <a:xfrm>
            <a:off x="10006150" y="5654671"/>
            <a:ext cx="2185850" cy="648116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DESIGNS ROLLERS &amp; TOOLS</a:t>
            </a:r>
            <a:endParaRPr lang="en-IN" sz="1100" b="1" dirty="0"/>
          </a:p>
        </p:txBody>
      </p:sp>
      <p:pic>
        <p:nvPicPr>
          <p:cNvPr id="4103" name="Picture 7" descr="C:\Users\Dell\Desktop\double-sided-foam-tape-1591448133-2707757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203" y="2871750"/>
            <a:ext cx="1726376" cy="1726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eft Arrow 21"/>
          <p:cNvSpPr/>
          <p:nvPr/>
        </p:nvSpPr>
        <p:spPr>
          <a:xfrm>
            <a:off x="5962314" y="3559523"/>
            <a:ext cx="1518118" cy="624638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FOAM TAPE</a:t>
            </a:r>
            <a:endParaRPr lang="en-IN" sz="1200" b="1" dirty="0"/>
          </a:p>
        </p:txBody>
      </p:sp>
      <p:pic>
        <p:nvPicPr>
          <p:cNvPr id="4104" name="Picture 8" descr="C:\Users\Dell\Desktop\DSN-324-2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22" y="5091660"/>
            <a:ext cx="1565130" cy="1565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537" y="61226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451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359663" y="1871472"/>
            <a:ext cx="9359103" cy="1754505"/>
            <a:chOff x="359663" y="1871472"/>
            <a:chExt cx="10423525" cy="1754505"/>
          </a:xfrm>
        </p:grpSpPr>
        <p:sp>
          <p:nvSpPr>
            <p:cNvPr id="5" name="object 5"/>
            <p:cNvSpPr/>
            <p:nvPr/>
          </p:nvSpPr>
          <p:spPr>
            <a:xfrm>
              <a:off x="755141" y="1882902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19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093" y="1882902"/>
              <a:ext cx="768096" cy="7696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1093" y="1882902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19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5141" y="2844546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09"/>
                  </a:lnTo>
                  <a:lnTo>
                    <a:pt x="384810" y="769619"/>
                  </a:lnTo>
                  <a:lnTo>
                    <a:pt x="10027919" y="769619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93" y="2844546"/>
              <a:ext cx="768096" cy="7696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1093" y="2844546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09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09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19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59663" y="3794759"/>
            <a:ext cx="9358875" cy="792480"/>
            <a:chOff x="359663" y="3794759"/>
            <a:chExt cx="10423525" cy="792480"/>
          </a:xfrm>
        </p:grpSpPr>
        <p:sp>
          <p:nvSpPr>
            <p:cNvPr id="12" name="object 12"/>
            <p:cNvSpPr/>
            <p:nvPr/>
          </p:nvSpPr>
          <p:spPr>
            <a:xfrm>
              <a:off x="755141" y="3806189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926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093" y="3806189"/>
              <a:ext cx="768096" cy="7696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1093" y="3806189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59663" y="4756403"/>
            <a:ext cx="9254600" cy="792480"/>
            <a:chOff x="359663" y="4756403"/>
            <a:chExt cx="10423525" cy="792480"/>
          </a:xfrm>
        </p:grpSpPr>
        <p:sp>
          <p:nvSpPr>
            <p:cNvPr id="16" name="object 16"/>
            <p:cNvSpPr/>
            <p:nvPr/>
          </p:nvSpPr>
          <p:spPr>
            <a:xfrm>
              <a:off x="755141" y="4767833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80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093" y="4767833"/>
              <a:ext cx="768096" cy="7696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1093" y="4767833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323590" y="2039873"/>
            <a:ext cx="5249545" cy="4239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Assorted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textured</a:t>
            </a:r>
            <a:r>
              <a:rPr sz="2400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finish</a:t>
            </a:r>
            <a:endParaRPr sz="2400">
              <a:latin typeface="Gill Sans MT"/>
              <a:cs typeface="Gill Sans MT"/>
            </a:endParaRPr>
          </a:p>
          <a:p>
            <a:pPr marL="388620" marR="382905" algn="ctr">
              <a:lnSpc>
                <a:spcPct val="263000"/>
              </a:lnSpc>
            </a:pP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Reinforced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quartz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aggregates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Exce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llen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dur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bilit</a:t>
            </a:r>
            <a:r>
              <a:rPr sz="2400" spc="-185" dirty="0">
                <a:solidFill>
                  <a:srgbClr val="FFFFFF"/>
                </a:solidFill>
                <a:latin typeface="Gill Sans MT"/>
                <a:cs typeface="Gill Sans MT"/>
              </a:rPr>
              <a:t>y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,</a:t>
            </a:r>
            <a:r>
              <a:rPr sz="2400" spc="-2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ng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lasting</a:t>
            </a:r>
            <a:endParaRPr sz="2400">
              <a:latin typeface="Gill Sans MT"/>
              <a:cs typeface="Gill Sans MT"/>
            </a:endParaRPr>
          </a:p>
          <a:p>
            <a:pPr marL="12700" marR="5080" algn="ctr">
              <a:lnSpc>
                <a:spcPct val="263000"/>
              </a:lnSpc>
            </a:pP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Covers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surface imperfections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roughness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Green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Pro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Certified</a:t>
            </a:r>
            <a:endParaRPr sz="2400">
              <a:latin typeface="Gill Sans MT"/>
              <a:cs typeface="Gill Sans MT"/>
            </a:endParaRPr>
          </a:p>
        </p:txBody>
      </p:sp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00685" y="4158233"/>
            <a:ext cx="2686811" cy="2758440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Gill Sans Ultra Bold" panose="020B0A02020104020203" pitchFamily="34" charset="0"/>
              </a:rPr>
              <a:t>DECORA PLAINO SUPERCAST</a:t>
            </a:r>
            <a:endParaRPr lang="en-IN" sz="1400" b="1" dirty="0">
              <a:latin typeface="Gill Sans Ultra Bold" panose="020B0A02020104020203" pitchFamily="34" charset="0"/>
            </a:endParaRPr>
          </a:p>
        </p:txBody>
      </p:sp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183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424171" y="1889760"/>
            <a:ext cx="7153909" cy="487680"/>
            <a:chOff x="4424171" y="1889760"/>
            <a:chExt cx="7153909" cy="487680"/>
          </a:xfrm>
        </p:grpSpPr>
        <p:sp>
          <p:nvSpPr>
            <p:cNvPr id="4" name="object 4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2E3E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2E3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71186" y="1956308"/>
            <a:ext cx="1557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able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14527" y="1831848"/>
            <a:ext cx="11148060" cy="1176655"/>
            <a:chOff x="414527" y="1831848"/>
            <a:chExt cx="11148060" cy="1176655"/>
          </a:xfrm>
        </p:grpSpPr>
        <p:sp>
          <p:nvSpPr>
            <p:cNvPr id="8" name="object 8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66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051802" y="0"/>
                  </a:moveTo>
                  <a:lnTo>
                    <a:pt x="0" y="0"/>
                  </a:lnTo>
                  <a:lnTo>
                    <a:pt x="0" y="464693"/>
                  </a:lnTo>
                  <a:lnTo>
                    <a:pt x="7051802" y="464693"/>
                  </a:lnTo>
                  <a:lnTo>
                    <a:pt x="7081962" y="458606"/>
                  </a:lnTo>
                  <a:lnTo>
                    <a:pt x="7106586" y="442007"/>
                  </a:lnTo>
                  <a:lnTo>
                    <a:pt x="7123185" y="417383"/>
                  </a:lnTo>
                  <a:lnTo>
                    <a:pt x="7129271" y="387223"/>
                  </a:lnTo>
                  <a:lnTo>
                    <a:pt x="7129271" y="77470"/>
                  </a:lnTo>
                  <a:lnTo>
                    <a:pt x="7123185" y="47309"/>
                  </a:lnTo>
                  <a:lnTo>
                    <a:pt x="7106586" y="22685"/>
                  </a:lnTo>
                  <a:lnTo>
                    <a:pt x="7081962" y="6086"/>
                  </a:lnTo>
                  <a:lnTo>
                    <a:pt x="7051802" y="0"/>
                  </a:lnTo>
                  <a:close/>
                </a:path>
              </a:pathLst>
            </a:custGeom>
            <a:solidFill>
              <a:srgbClr val="D2E0E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129271" y="77470"/>
                  </a:moveTo>
                  <a:lnTo>
                    <a:pt x="7129271" y="387223"/>
                  </a:lnTo>
                  <a:lnTo>
                    <a:pt x="7123185" y="417383"/>
                  </a:lnTo>
                  <a:lnTo>
                    <a:pt x="7106586" y="442007"/>
                  </a:lnTo>
                  <a:lnTo>
                    <a:pt x="7081962" y="458606"/>
                  </a:lnTo>
                  <a:lnTo>
                    <a:pt x="7051802" y="464693"/>
                  </a:lnTo>
                  <a:lnTo>
                    <a:pt x="0" y="464693"/>
                  </a:lnTo>
                  <a:lnTo>
                    <a:pt x="0" y="0"/>
                  </a:lnTo>
                  <a:lnTo>
                    <a:pt x="7051802" y="0"/>
                  </a:lnTo>
                  <a:lnTo>
                    <a:pt x="7081962" y="6086"/>
                  </a:lnTo>
                  <a:lnTo>
                    <a:pt x="7106586" y="22685"/>
                  </a:lnTo>
                  <a:lnTo>
                    <a:pt x="7123185" y="47309"/>
                  </a:lnTo>
                  <a:lnTo>
                    <a:pt x="7129271" y="77470"/>
                  </a:lnTo>
                  <a:close/>
                </a:path>
              </a:pathLst>
            </a:custGeom>
            <a:ln w="22860">
              <a:solidFill>
                <a:srgbClr val="D2E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656582" y="2567762"/>
            <a:ext cx="43649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~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5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%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(v/v)</a:t>
            </a:r>
            <a:r>
              <a:rPr sz="2000" b="1" spc="-20" dirty="0">
                <a:latin typeface="Calibri"/>
                <a:cs typeface="Calibri"/>
              </a:rPr>
              <a:t> water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for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better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workability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4527" y="2441448"/>
            <a:ext cx="11163300" cy="1155700"/>
            <a:chOff x="414527" y="2441448"/>
            <a:chExt cx="11163300" cy="1155700"/>
          </a:xfrm>
        </p:grpSpPr>
        <p:sp>
          <p:nvSpPr>
            <p:cNvPr id="14" name="object 14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EA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EE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E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671186" y="3176142"/>
            <a:ext cx="2464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2.5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~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3.5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Sqft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0" dirty="0">
                <a:latin typeface="Calibri"/>
                <a:cs typeface="Calibri"/>
              </a:rPr>
              <a:t> coat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14527" y="3051048"/>
            <a:ext cx="11163300" cy="1155700"/>
            <a:chOff x="414527" y="3051048"/>
            <a:chExt cx="11163300" cy="1155700"/>
          </a:xfrm>
        </p:grpSpPr>
        <p:sp>
          <p:nvSpPr>
            <p:cNvPr id="20" name="object 20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59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C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C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671186" y="3621480"/>
            <a:ext cx="248094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Surface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dry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mins</a:t>
            </a:r>
            <a:endParaRPr sz="18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Hard </a:t>
            </a:r>
            <a:r>
              <a:rPr sz="1800" b="1" dirty="0">
                <a:latin typeface="Calibri"/>
                <a:cs typeface="Calibri"/>
              </a:rPr>
              <a:t>Dry:</a:t>
            </a:r>
            <a:r>
              <a:rPr sz="1800" b="1" spc="3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12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~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16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14527" y="3660647"/>
            <a:ext cx="11163300" cy="1155700"/>
            <a:chOff x="414527" y="3660647"/>
            <a:chExt cx="11163300" cy="1155700"/>
          </a:xfrm>
        </p:grpSpPr>
        <p:sp>
          <p:nvSpPr>
            <p:cNvPr id="26" name="object 26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F8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0D9E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0D9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671186" y="4358462"/>
            <a:ext cx="22891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Calibri"/>
              <a:buChar char="•"/>
              <a:tabLst>
                <a:tab pos="241300" algn="l"/>
              </a:tabLst>
            </a:pPr>
            <a:r>
              <a:rPr sz="2200" b="1" spc="-20" dirty="0">
                <a:latin typeface="Calibri"/>
                <a:cs typeface="Calibri"/>
              </a:rPr>
              <a:t>Matt </a:t>
            </a:r>
            <a:r>
              <a:rPr sz="2200" b="1" spc="-5" dirty="0">
                <a:latin typeface="Calibri"/>
                <a:cs typeface="Calibri"/>
              </a:rPr>
              <a:t>/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Off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-White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14527" y="4270247"/>
            <a:ext cx="11163300" cy="2374900"/>
            <a:chOff x="414527" y="4270247"/>
            <a:chExt cx="11163300" cy="2374900"/>
          </a:xfrm>
        </p:grpSpPr>
        <p:sp>
          <p:nvSpPr>
            <p:cNvPr id="32" name="object 32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68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6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6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47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3E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26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ED2D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ED2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671186" y="5005832"/>
            <a:ext cx="6163945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40" dirty="0">
                <a:latin typeface="Calibri"/>
                <a:cs typeface="Calibri"/>
              </a:rPr>
              <a:t>KG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drum/bag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Char char="•"/>
            </a:pPr>
            <a:endParaRPr sz="2150" dirty="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Calibri"/>
              <a:buChar char="•"/>
              <a:tabLst>
                <a:tab pos="185420" algn="l"/>
                <a:tab pos="981710" algn="l"/>
              </a:tabLst>
            </a:pP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Honey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comb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roller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Char char="•"/>
            </a:pPr>
            <a:endParaRPr sz="1300" dirty="0">
              <a:latin typeface="Calibri"/>
              <a:cs typeface="Calibri"/>
            </a:endParaRPr>
          </a:p>
          <a:p>
            <a:pPr marL="241300" marR="5080" indent="-228600">
              <a:lnSpc>
                <a:spcPts val="2210"/>
              </a:lnSpc>
              <a:buFont typeface="Calibri"/>
              <a:buChar char="•"/>
              <a:tabLst>
                <a:tab pos="241300" algn="l"/>
              </a:tabLst>
            </a:pPr>
            <a:r>
              <a:rPr sz="1400" b="1" dirty="0">
                <a:latin typeface="Calibri"/>
                <a:cs typeface="Calibri"/>
              </a:rPr>
              <a:t>12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months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in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drum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packing;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6 </a:t>
            </a:r>
            <a:r>
              <a:rPr sz="1400" b="1" spc="-5" dirty="0">
                <a:latin typeface="Calibri"/>
                <a:cs typeface="Calibri"/>
              </a:rPr>
              <a:t>month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in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bag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/ 2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-3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hrs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of </a:t>
            </a:r>
            <a:r>
              <a:rPr sz="1400" b="1" spc="-4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thinned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material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14527" y="6099047"/>
            <a:ext cx="4032885" cy="603885"/>
            <a:chOff x="414527" y="6099047"/>
            <a:chExt cx="4032885" cy="603885"/>
          </a:xfrm>
        </p:grpSpPr>
        <p:sp>
          <p:nvSpPr>
            <p:cNvPr id="46" name="object 46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5"/>
                  </a:lnTo>
                  <a:lnTo>
                    <a:pt x="28346" y="28346"/>
                  </a:lnTo>
                  <a:lnTo>
                    <a:pt x="7605" y="59107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107"/>
                  </a:lnTo>
                  <a:lnTo>
                    <a:pt x="3981307" y="28346"/>
                  </a:lnTo>
                  <a:lnTo>
                    <a:pt x="3950547" y="7605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06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107"/>
                  </a:lnTo>
                  <a:lnTo>
                    <a:pt x="28346" y="28346"/>
                  </a:lnTo>
                  <a:lnTo>
                    <a:pt x="59107" y="7605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5"/>
                  </a:lnTo>
                  <a:lnTo>
                    <a:pt x="3981307" y="28346"/>
                  </a:lnTo>
                  <a:lnTo>
                    <a:pt x="4002041" y="59107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89482" y="1688882"/>
            <a:ext cx="2880995" cy="4872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71475" marR="365125" algn="ctr">
              <a:lnSpc>
                <a:spcPct val="136700"/>
              </a:lnSpc>
              <a:spcBef>
                <a:spcPts val="13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Solvent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 Dilution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ratio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Coverage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Drying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nish/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Pack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3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54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Shelf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Potlife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55" name="Rectangle 54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Gill Sans Ultra Bold" panose="020B0A02020104020203" pitchFamily="34" charset="0"/>
              </a:rPr>
              <a:t>DECORA PLAINO SUPERCAST</a:t>
            </a:r>
            <a:endParaRPr lang="en-IN" sz="1400" b="1" dirty="0">
              <a:latin typeface="Gill Sans Ultra Bold" panose="020B0A02020104020203" pitchFamily="34" charset="0"/>
            </a:endParaRPr>
          </a:p>
        </p:txBody>
      </p:sp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1646" y="4158233"/>
            <a:ext cx="2185850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2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6340" y="2270116"/>
            <a:ext cx="11281047" cy="42090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Pentagon 1"/>
          <p:cNvSpPr/>
          <p:nvPr/>
        </p:nvSpPr>
        <p:spPr>
          <a:xfrm>
            <a:off x="308834" y="327508"/>
            <a:ext cx="9539514" cy="1579670"/>
          </a:xfrm>
          <a:prstGeom prst="homePlate">
            <a:avLst/>
          </a:prstGeom>
          <a:ln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339" y="1309417"/>
            <a:ext cx="3782963" cy="45720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Black" panose="020B0A04020102020204" pitchFamily="34" charset="0"/>
              </a:rPr>
              <a:t>DECORA PLAINO SUPERCAST</a:t>
            </a:r>
            <a:endParaRPr lang="en-IN" sz="16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89" y="15213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015753"/>
              </p:ext>
            </p:extLst>
          </p:nvPr>
        </p:nvGraphicFramePr>
        <p:xfrm>
          <a:off x="895347" y="3893288"/>
          <a:ext cx="1032564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5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5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9894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PRODUCT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DILUTION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COVERAGE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TOOLS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MATERIAL COST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8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PLAINO</a:t>
                      </a:r>
                      <a:r>
                        <a:rPr lang="en-US" sz="1200" baseline="0" dirty="0"/>
                        <a:t> SUPERCAST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3-5% of fresh water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2-3.5  </a:t>
                      </a:r>
                      <a:r>
                        <a:rPr lang="en-US" sz="1200" dirty="0" err="1"/>
                        <a:t>Sq.ft</a:t>
                      </a:r>
                      <a:r>
                        <a:rPr lang="en-US" sz="1200" dirty="0"/>
                        <a:t>./Kg/Coat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HONEYCOMB</a:t>
                      </a:r>
                      <a:r>
                        <a:rPr lang="en-US" sz="1200" baseline="0" dirty="0"/>
                        <a:t> ROLLER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16/</a:t>
                      </a:r>
                      <a:r>
                        <a:rPr lang="en-US" sz="1200" dirty="0" err="1"/>
                        <a:t>Sq.ft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 descr="C:\Users\Dell\Desktop\WhatsApp Image 2021-05-27 at 3.07.33 PM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61" y="2486062"/>
            <a:ext cx="1543771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WhatsApp Image 2021-05-27 at 3.07.33 PM (5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10" y="2486062"/>
            <a:ext cx="1550126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ell\Desktop\WhatsApp Image 2021-05-27 at 3.07.33 PM (7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376" y="2462052"/>
            <a:ext cx="1528354" cy="13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entagon 15"/>
          <p:cNvSpPr/>
          <p:nvPr/>
        </p:nvSpPr>
        <p:spPr>
          <a:xfrm>
            <a:off x="436339" y="316696"/>
            <a:ext cx="4191000" cy="9436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2800" b="1" dirty="0">
                <a:latin typeface="Arial Black" panose="020B0A04020102020204" pitchFamily="34" charset="0"/>
              </a:rPr>
            </a:br>
            <a:r>
              <a:rPr lang="en-US" sz="3600" b="1" dirty="0">
                <a:latin typeface="Arial Black" panose="020B0A04020102020204" pitchFamily="34" charset="0"/>
              </a:rPr>
              <a:t>RUFF N TUFF</a:t>
            </a:r>
            <a:endParaRPr lang="en-IN" sz="3600" b="1" dirty="0">
              <a:latin typeface="Arial Black" panose="020B0A04020102020204" pitchFamily="34" charset="0"/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302780" y="346252"/>
            <a:ext cx="859289" cy="927118"/>
          </a:xfrm>
          <a:prstGeom prst="chevron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7810" y="157224"/>
            <a:ext cx="1412501" cy="189364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6EC0"/>
              </a:solidFill>
            </a:endParaRPr>
          </a:p>
        </p:txBody>
      </p:sp>
      <p:pic>
        <p:nvPicPr>
          <p:cNvPr id="21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06193" y="257671"/>
            <a:ext cx="1763305" cy="1786904"/>
          </a:xfrm>
          <a:prstGeom prst="rect">
            <a:avLst/>
          </a:prstGeom>
        </p:spPr>
      </p:pic>
      <p:pic>
        <p:nvPicPr>
          <p:cNvPr id="22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4547" y="2196975"/>
            <a:ext cx="1763305" cy="178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6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7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9" y="3854904"/>
            <a:ext cx="2220686" cy="504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1" y="3854905"/>
            <a:ext cx="2338615" cy="504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C:\Users\Dell\Desktop\solitaire-stone-c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50" y="4738554"/>
            <a:ext cx="2395261" cy="21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Dell\Desktop\solitaire-granite-c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28" y="4740305"/>
            <a:ext cx="2416627" cy="214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63" y="152132"/>
            <a:ext cx="2059170" cy="111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568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436" y="664100"/>
            <a:ext cx="11309985" cy="11406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0" tIns="1905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15"/>
              </a:spcBef>
            </a:pPr>
            <a:endParaRPr sz="4200" dirty="0">
              <a:latin typeface="Times New Roman"/>
              <a:cs typeface="Times New Roman"/>
            </a:endParaRPr>
          </a:p>
          <a:p>
            <a:pPr marL="231775" algn="l">
              <a:lnSpc>
                <a:spcPct val="100000"/>
              </a:lnSpc>
            </a:pPr>
            <a:r>
              <a:rPr lang="en-US" sz="3200" spc="-35" dirty="0">
                <a:solidFill>
                  <a:schemeClr val="tx1"/>
                </a:solidFill>
              </a:rPr>
              <a:t>                        </a:t>
            </a:r>
            <a:r>
              <a:rPr sz="3200" spc="-35" dirty="0">
                <a:solidFill>
                  <a:schemeClr val="tx1"/>
                </a:solidFill>
              </a:rPr>
              <a:t>SOLITAIRE</a:t>
            </a:r>
            <a:r>
              <a:rPr sz="3200" spc="-15" dirty="0">
                <a:solidFill>
                  <a:schemeClr val="tx1"/>
                </a:solidFill>
              </a:rPr>
              <a:t> </a:t>
            </a:r>
            <a:r>
              <a:rPr sz="3200" spc="-40" dirty="0">
                <a:solidFill>
                  <a:schemeClr val="tx1"/>
                </a:solidFill>
              </a:rPr>
              <a:t>STONE</a:t>
            </a:r>
            <a:r>
              <a:rPr sz="3200" spc="-15" dirty="0">
                <a:solidFill>
                  <a:schemeClr val="tx1"/>
                </a:solidFill>
              </a:rPr>
              <a:t> </a:t>
            </a:r>
            <a:r>
              <a:rPr sz="3200" spc="-5" dirty="0">
                <a:solidFill>
                  <a:schemeClr val="tx1"/>
                </a:solidFill>
              </a:rPr>
              <a:t>/</a:t>
            </a:r>
            <a:r>
              <a:rPr sz="3200" spc="-10" dirty="0">
                <a:solidFill>
                  <a:schemeClr val="tx1"/>
                </a:solidFill>
              </a:rPr>
              <a:t> GRANITE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59663" y="1871472"/>
            <a:ext cx="10423525" cy="792480"/>
            <a:chOff x="359663" y="1871472"/>
            <a:chExt cx="10423525" cy="792480"/>
          </a:xfrm>
        </p:grpSpPr>
        <p:sp>
          <p:nvSpPr>
            <p:cNvPr id="4" name="object 4"/>
            <p:cNvSpPr/>
            <p:nvPr/>
          </p:nvSpPr>
          <p:spPr>
            <a:xfrm>
              <a:off x="755141" y="1882902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19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093" y="1882902"/>
              <a:ext cx="768096" cy="7696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1093" y="1882902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19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59663" y="2833116"/>
            <a:ext cx="10423525" cy="792480"/>
            <a:chOff x="359663" y="2833116"/>
            <a:chExt cx="10423525" cy="792480"/>
          </a:xfrm>
        </p:grpSpPr>
        <p:sp>
          <p:nvSpPr>
            <p:cNvPr id="8" name="object 8"/>
            <p:cNvSpPr/>
            <p:nvPr/>
          </p:nvSpPr>
          <p:spPr>
            <a:xfrm>
              <a:off x="755141" y="2844546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09"/>
                  </a:lnTo>
                  <a:lnTo>
                    <a:pt x="384810" y="769619"/>
                  </a:lnTo>
                  <a:lnTo>
                    <a:pt x="10027919" y="769619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93" y="2844546"/>
              <a:ext cx="768096" cy="7696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1093" y="2844546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09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09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19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59663" y="3794759"/>
            <a:ext cx="10423525" cy="792480"/>
            <a:chOff x="359663" y="3794759"/>
            <a:chExt cx="10423525" cy="792480"/>
          </a:xfrm>
        </p:grpSpPr>
        <p:sp>
          <p:nvSpPr>
            <p:cNvPr id="12" name="object 12"/>
            <p:cNvSpPr/>
            <p:nvPr/>
          </p:nvSpPr>
          <p:spPr>
            <a:xfrm>
              <a:off x="755141" y="3806189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926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093" y="3806189"/>
              <a:ext cx="768096" cy="7696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1093" y="3806189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59663" y="4756403"/>
            <a:ext cx="10423525" cy="792480"/>
            <a:chOff x="359663" y="4756403"/>
            <a:chExt cx="10423525" cy="792480"/>
          </a:xfrm>
        </p:grpSpPr>
        <p:sp>
          <p:nvSpPr>
            <p:cNvPr id="16" name="object 16"/>
            <p:cNvSpPr/>
            <p:nvPr/>
          </p:nvSpPr>
          <p:spPr>
            <a:xfrm>
              <a:off x="755141" y="4767833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80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093" y="4767833"/>
              <a:ext cx="768096" cy="7696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1093" y="4767833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424432" y="2039873"/>
            <a:ext cx="9049385" cy="446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878330" algn="l"/>
              </a:tabLst>
            </a:pP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Natural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stone	&amp;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Granite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like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finish</a:t>
            </a:r>
            <a:endParaRPr sz="2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00" dirty="0">
              <a:latin typeface="Gill Sans MT"/>
              <a:cs typeface="Gill Sans MT"/>
            </a:endParaRPr>
          </a:p>
          <a:p>
            <a:pPr marL="12065" marR="5080" algn="ctr">
              <a:lnSpc>
                <a:spcPts val="2500"/>
              </a:lnSpc>
              <a:spcBef>
                <a:spcPts val="5"/>
              </a:spcBef>
            </a:pP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Formulated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pure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acrylic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emulsion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natural,</a:t>
            </a:r>
            <a:r>
              <a:rPr sz="2400" spc="-2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colored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aggregates</a:t>
            </a:r>
            <a:r>
              <a:rPr sz="2400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 </a:t>
            </a:r>
            <a:r>
              <a:rPr sz="2400" spc="-6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quartz</a:t>
            </a:r>
            <a:endParaRPr sz="2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 dirty="0">
              <a:latin typeface="Gill Sans MT"/>
              <a:cs typeface="Gill Sans MT"/>
            </a:endParaRPr>
          </a:p>
          <a:p>
            <a:pPr marL="635" algn="ctr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All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weather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durability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resistant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mechanical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damage</a:t>
            </a:r>
            <a:endParaRPr sz="2400" dirty="0">
              <a:latin typeface="Gill Sans MT"/>
              <a:cs typeface="Gill Sans MT"/>
            </a:endParaRPr>
          </a:p>
          <a:p>
            <a:pPr marL="1393190" marR="1386205" algn="ctr">
              <a:lnSpc>
                <a:spcPct val="202599"/>
              </a:lnSpc>
              <a:spcBef>
                <a:spcPts val="1739"/>
              </a:spcBef>
            </a:pP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Possible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to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get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single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multi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color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combinations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Both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for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Interior &amp;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Exterior;</a:t>
            </a:r>
            <a:endParaRPr sz="2400" dirty="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Green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Pro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Certified</a:t>
            </a:r>
            <a:endParaRPr sz="2400" dirty="0">
              <a:latin typeface="Gill Sans MT"/>
              <a:cs typeface="Gill Sans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211311" y="1523"/>
            <a:ext cx="3980815" cy="3017520"/>
            <a:chOff x="8211311" y="1523"/>
            <a:chExt cx="3980815" cy="301752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11311" y="1940051"/>
              <a:ext cx="3852672" cy="7574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9035" y="1523"/>
              <a:ext cx="2744724" cy="26182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47503" y="2255519"/>
              <a:ext cx="2444496" cy="7635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25227" y="297180"/>
              <a:ext cx="2366771" cy="2644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8800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11309604" y="0"/>
                </a:moveTo>
                <a:lnTo>
                  <a:pt x="0" y="0"/>
                </a:lnTo>
                <a:lnTo>
                  <a:pt x="0" y="1190243"/>
                </a:lnTo>
                <a:lnTo>
                  <a:pt x="11309604" y="1190243"/>
                </a:lnTo>
                <a:lnTo>
                  <a:pt x="11309604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436" y="1288027"/>
            <a:ext cx="1130998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chemeClr val="tx1"/>
                </a:solidFill>
              </a:rPr>
              <a:t>SOLITAIRE</a:t>
            </a:r>
            <a:r>
              <a:rPr sz="2400" spc="-15" dirty="0">
                <a:solidFill>
                  <a:schemeClr val="tx1"/>
                </a:solidFill>
              </a:rPr>
              <a:t> </a:t>
            </a:r>
            <a:r>
              <a:rPr sz="2400" spc="-40" dirty="0">
                <a:solidFill>
                  <a:schemeClr val="tx1"/>
                </a:solidFill>
              </a:rPr>
              <a:t>STONE</a:t>
            </a:r>
            <a:r>
              <a:rPr sz="2400" spc="-15" dirty="0">
                <a:solidFill>
                  <a:schemeClr val="tx1"/>
                </a:solidFill>
              </a:rPr>
              <a:t> </a:t>
            </a:r>
            <a:r>
              <a:rPr sz="2400" spc="-5" dirty="0">
                <a:solidFill>
                  <a:schemeClr val="tx1"/>
                </a:solidFill>
              </a:rPr>
              <a:t>/</a:t>
            </a:r>
            <a:r>
              <a:rPr sz="2400" spc="-10" dirty="0">
                <a:solidFill>
                  <a:schemeClr val="tx1"/>
                </a:solidFill>
              </a:rPr>
              <a:t> GRANITE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424171" y="1889760"/>
            <a:ext cx="7153909" cy="487680"/>
            <a:chOff x="4424171" y="1889760"/>
            <a:chExt cx="7153909" cy="487680"/>
          </a:xfrm>
        </p:grpSpPr>
        <p:sp>
          <p:nvSpPr>
            <p:cNvPr id="5" name="object 5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2E3E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2E3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71186" y="1956308"/>
            <a:ext cx="1557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able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4527" y="1831848"/>
            <a:ext cx="11148060" cy="1176655"/>
            <a:chOff x="414527" y="1831848"/>
            <a:chExt cx="11148060" cy="1176655"/>
          </a:xfrm>
        </p:grpSpPr>
        <p:sp>
          <p:nvSpPr>
            <p:cNvPr id="9" name="object 9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66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051802" y="0"/>
                  </a:moveTo>
                  <a:lnTo>
                    <a:pt x="0" y="0"/>
                  </a:lnTo>
                  <a:lnTo>
                    <a:pt x="0" y="464693"/>
                  </a:lnTo>
                  <a:lnTo>
                    <a:pt x="7051802" y="464693"/>
                  </a:lnTo>
                  <a:lnTo>
                    <a:pt x="7081962" y="458606"/>
                  </a:lnTo>
                  <a:lnTo>
                    <a:pt x="7106586" y="442007"/>
                  </a:lnTo>
                  <a:lnTo>
                    <a:pt x="7123185" y="417383"/>
                  </a:lnTo>
                  <a:lnTo>
                    <a:pt x="7129271" y="387223"/>
                  </a:lnTo>
                  <a:lnTo>
                    <a:pt x="7129271" y="77470"/>
                  </a:lnTo>
                  <a:lnTo>
                    <a:pt x="7123185" y="47309"/>
                  </a:lnTo>
                  <a:lnTo>
                    <a:pt x="7106586" y="22685"/>
                  </a:lnTo>
                  <a:lnTo>
                    <a:pt x="7081962" y="6086"/>
                  </a:lnTo>
                  <a:lnTo>
                    <a:pt x="7051802" y="0"/>
                  </a:lnTo>
                  <a:close/>
                </a:path>
              </a:pathLst>
            </a:custGeom>
            <a:solidFill>
              <a:srgbClr val="D2E0E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129271" y="77470"/>
                  </a:moveTo>
                  <a:lnTo>
                    <a:pt x="7129271" y="387223"/>
                  </a:lnTo>
                  <a:lnTo>
                    <a:pt x="7123185" y="417383"/>
                  </a:lnTo>
                  <a:lnTo>
                    <a:pt x="7106586" y="442007"/>
                  </a:lnTo>
                  <a:lnTo>
                    <a:pt x="7081962" y="458606"/>
                  </a:lnTo>
                  <a:lnTo>
                    <a:pt x="7051802" y="464693"/>
                  </a:lnTo>
                  <a:lnTo>
                    <a:pt x="0" y="464693"/>
                  </a:lnTo>
                  <a:lnTo>
                    <a:pt x="0" y="0"/>
                  </a:lnTo>
                  <a:lnTo>
                    <a:pt x="7051802" y="0"/>
                  </a:lnTo>
                  <a:lnTo>
                    <a:pt x="7081962" y="6086"/>
                  </a:lnTo>
                  <a:lnTo>
                    <a:pt x="7106586" y="22685"/>
                  </a:lnTo>
                  <a:lnTo>
                    <a:pt x="7123185" y="47309"/>
                  </a:lnTo>
                  <a:lnTo>
                    <a:pt x="7129271" y="77470"/>
                  </a:lnTo>
                  <a:close/>
                </a:path>
              </a:pathLst>
            </a:custGeom>
            <a:ln w="22860">
              <a:solidFill>
                <a:srgbClr val="D2E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656582" y="2567762"/>
            <a:ext cx="47040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spc="-10" dirty="0">
                <a:latin typeface="Calibri"/>
                <a:cs typeface="Calibri"/>
              </a:rPr>
              <a:t>Upto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5% </a:t>
            </a:r>
            <a:r>
              <a:rPr sz="2000" b="1" spc="-5" dirty="0">
                <a:latin typeface="Calibri"/>
                <a:cs typeface="Calibri"/>
              </a:rPr>
              <a:t>(v/v)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water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for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better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workability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4527" y="2441448"/>
            <a:ext cx="11163300" cy="1155700"/>
            <a:chOff x="414527" y="2441448"/>
            <a:chExt cx="11163300" cy="1155700"/>
          </a:xfrm>
        </p:grpSpPr>
        <p:sp>
          <p:nvSpPr>
            <p:cNvPr id="15" name="object 15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EA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EE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E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671186" y="3176142"/>
            <a:ext cx="2546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2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2.5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Sqft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coats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14527" y="3051048"/>
            <a:ext cx="11163300" cy="1155700"/>
            <a:chOff x="414527" y="3051048"/>
            <a:chExt cx="11163300" cy="1155700"/>
          </a:xfrm>
        </p:grpSpPr>
        <p:sp>
          <p:nvSpPr>
            <p:cNvPr id="21" name="object 21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59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C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C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71186" y="3621480"/>
            <a:ext cx="249491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Surface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dry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minutes</a:t>
            </a:r>
            <a:endParaRPr sz="18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Hard </a:t>
            </a:r>
            <a:r>
              <a:rPr sz="1800" b="1" dirty="0">
                <a:latin typeface="Calibri"/>
                <a:cs typeface="Calibri"/>
              </a:rPr>
              <a:t>Dry:</a:t>
            </a:r>
            <a:r>
              <a:rPr sz="1800" b="1" spc="37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16- </a:t>
            </a:r>
            <a:r>
              <a:rPr sz="1800" b="1" dirty="0">
                <a:latin typeface="Calibri"/>
                <a:cs typeface="Calibri"/>
              </a:rPr>
              <a:t>18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14527" y="3660647"/>
            <a:ext cx="11163300" cy="1155700"/>
            <a:chOff x="414527" y="3660647"/>
            <a:chExt cx="11163300" cy="1155700"/>
          </a:xfrm>
        </p:grpSpPr>
        <p:sp>
          <p:nvSpPr>
            <p:cNvPr id="27" name="object 27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F8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0D9E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0D9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671186" y="4358462"/>
            <a:ext cx="378015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Calibri"/>
              <a:buChar char="•"/>
              <a:tabLst>
                <a:tab pos="241300" algn="l"/>
              </a:tabLst>
            </a:pPr>
            <a:r>
              <a:rPr sz="2200" b="1" spc="-20" dirty="0">
                <a:latin typeface="Calibri"/>
                <a:cs typeface="Calibri"/>
              </a:rPr>
              <a:t>Matt</a:t>
            </a:r>
            <a:r>
              <a:rPr sz="2200" b="1" spc="-5" dirty="0">
                <a:latin typeface="Calibri"/>
                <a:cs typeface="Calibri"/>
              </a:rPr>
              <a:t> / </a:t>
            </a:r>
            <a:r>
              <a:rPr sz="2200" b="1" spc="-15" dirty="0">
                <a:latin typeface="Calibri"/>
                <a:cs typeface="Calibri"/>
              </a:rPr>
              <a:t>Natural</a:t>
            </a:r>
            <a:r>
              <a:rPr sz="2200" b="1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Stone</a:t>
            </a:r>
            <a:r>
              <a:rPr sz="2200" b="1" dirty="0">
                <a:latin typeface="Calibri"/>
                <a:cs typeface="Calibri"/>
              </a:rPr>
              <a:t> </a:t>
            </a:r>
            <a:r>
              <a:rPr sz="2200" b="1" spc="-20" dirty="0">
                <a:latin typeface="Calibri"/>
                <a:cs typeface="Calibri"/>
              </a:rPr>
              <a:t>like</a:t>
            </a:r>
            <a:r>
              <a:rPr sz="2200" b="1" spc="-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color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4527" y="4270247"/>
            <a:ext cx="11163300" cy="1155700"/>
            <a:chOff x="414527" y="4270247"/>
            <a:chExt cx="11163300" cy="1155700"/>
          </a:xfrm>
        </p:grpSpPr>
        <p:sp>
          <p:nvSpPr>
            <p:cNvPr id="33" name="object 33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68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6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6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671186" y="5005832"/>
            <a:ext cx="742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spc="-40" dirty="0">
                <a:latin typeface="Calibri"/>
                <a:cs typeface="Calibri"/>
              </a:rPr>
              <a:t>KG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14527" y="4879847"/>
            <a:ext cx="11163300" cy="1155700"/>
            <a:chOff x="414527" y="4879847"/>
            <a:chExt cx="11163300" cy="1155700"/>
          </a:xfrm>
        </p:grpSpPr>
        <p:sp>
          <p:nvSpPr>
            <p:cNvPr id="39" name="object 39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47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3E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671186" y="5615736"/>
            <a:ext cx="2709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Trowel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35" dirty="0">
                <a:latin typeface="Calibri"/>
                <a:cs typeface="Calibri"/>
              </a:rPr>
              <a:t>Texture</a:t>
            </a:r>
            <a:r>
              <a:rPr sz="1800" b="1" spc="-20" dirty="0">
                <a:latin typeface="Calibri"/>
                <a:cs typeface="Calibri"/>
              </a:rPr>
              <a:t> spray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gun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14527" y="5489447"/>
            <a:ext cx="11163300" cy="1155700"/>
            <a:chOff x="414527" y="5489447"/>
            <a:chExt cx="11163300" cy="1155700"/>
          </a:xfrm>
        </p:grpSpPr>
        <p:sp>
          <p:nvSpPr>
            <p:cNvPr id="45" name="object 45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26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ED2D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ED2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671186" y="6205524"/>
            <a:ext cx="62718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12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months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drum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packing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/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2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-3</a:t>
            </a:r>
            <a:r>
              <a:rPr sz="2000" b="1" spc="4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hrs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thinned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material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14527" y="6099047"/>
            <a:ext cx="4032885" cy="603885"/>
            <a:chOff x="414527" y="6099047"/>
            <a:chExt cx="4032885" cy="603885"/>
          </a:xfrm>
        </p:grpSpPr>
        <p:sp>
          <p:nvSpPr>
            <p:cNvPr id="51" name="object 51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5"/>
                  </a:lnTo>
                  <a:lnTo>
                    <a:pt x="28346" y="28346"/>
                  </a:lnTo>
                  <a:lnTo>
                    <a:pt x="7605" y="59107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107"/>
                  </a:lnTo>
                  <a:lnTo>
                    <a:pt x="3981307" y="28346"/>
                  </a:lnTo>
                  <a:lnTo>
                    <a:pt x="3950547" y="7605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06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107"/>
                  </a:lnTo>
                  <a:lnTo>
                    <a:pt x="28346" y="28346"/>
                  </a:lnTo>
                  <a:lnTo>
                    <a:pt x="59107" y="7605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5"/>
                  </a:lnTo>
                  <a:lnTo>
                    <a:pt x="3981307" y="28346"/>
                  </a:lnTo>
                  <a:lnTo>
                    <a:pt x="4002041" y="59107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989482" y="1688882"/>
            <a:ext cx="2880995" cy="4872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71475" marR="365125" algn="ctr">
              <a:lnSpc>
                <a:spcPct val="136700"/>
              </a:lnSpc>
              <a:spcBef>
                <a:spcPts val="13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Solvent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 Dilution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ratio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Coverage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Drying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nish/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Pack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3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54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Shelf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Potlife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8211311" y="1523"/>
            <a:ext cx="3980815" cy="3017520"/>
            <a:chOff x="8211311" y="1523"/>
            <a:chExt cx="3980815" cy="3017520"/>
          </a:xfrm>
        </p:grpSpPr>
        <p:pic>
          <p:nvPicPr>
            <p:cNvPr id="59" name="object 5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11311" y="1940051"/>
              <a:ext cx="3852672" cy="75742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9035" y="1523"/>
              <a:ext cx="2744724" cy="261823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47503" y="2255519"/>
              <a:ext cx="2444496" cy="76352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25227" y="297180"/>
              <a:ext cx="2366771" cy="2644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4070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11309604" y="0"/>
                </a:moveTo>
                <a:lnTo>
                  <a:pt x="0" y="0"/>
                </a:lnTo>
                <a:lnTo>
                  <a:pt x="0" y="1190243"/>
                </a:lnTo>
                <a:lnTo>
                  <a:pt x="11309604" y="1190243"/>
                </a:lnTo>
                <a:lnTo>
                  <a:pt x="11309604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436" y="914761"/>
            <a:ext cx="11309985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95"/>
              </a:spcBef>
            </a:pPr>
            <a:r>
              <a:rPr sz="2400" spc="-35" dirty="0">
                <a:solidFill>
                  <a:schemeClr val="tx1"/>
                </a:solidFill>
              </a:rPr>
              <a:t>SOLITAIRE</a:t>
            </a:r>
            <a:r>
              <a:rPr sz="2400" spc="-15" dirty="0">
                <a:solidFill>
                  <a:schemeClr val="tx1"/>
                </a:solidFill>
              </a:rPr>
              <a:t> </a:t>
            </a:r>
            <a:r>
              <a:rPr sz="2400" spc="-40" dirty="0">
                <a:solidFill>
                  <a:schemeClr val="tx1"/>
                </a:solidFill>
              </a:rPr>
              <a:t>STONE</a:t>
            </a:r>
            <a:r>
              <a:rPr sz="2400" spc="-15" dirty="0">
                <a:solidFill>
                  <a:schemeClr val="tx1"/>
                </a:solidFill>
              </a:rPr>
              <a:t> </a:t>
            </a:r>
            <a:r>
              <a:rPr sz="2400" spc="-5" dirty="0">
                <a:solidFill>
                  <a:schemeClr val="tx1"/>
                </a:solidFill>
              </a:rPr>
              <a:t>/</a:t>
            </a:r>
            <a:r>
              <a:rPr sz="2400" spc="-10" dirty="0">
                <a:solidFill>
                  <a:schemeClr val="tx1"/>
                </a:solidFill>
              </a:rPr>
              <a:t> GRANITE</a:t>
            </a:r>
          </a:p>
          <a:p>
            <a:pPr marL="231775">
              <a:lnSpc>
                <a:spcPct val="100000"/>
              </a:lnSpc>
              <a:spcBef>
                <a:spcPts val="70"/>
              </a:spcBef>
            </a:pPr>
            <a:r>
              <a:rPr sz="2400" spc="-5" dirty="0">
                <a:solidFill>
                  <a:schemeClr val="tx1"/>
                </a:solidFill>
                <a:latin typeface="Agency FB"/>
                <a:cs typeface="Agency FB"/>
              </a:rPr>
              <a:t>(APPLICATION</a:t>
            </a:r>
            <a:r>
              <a:rPr sz="2400" spc="-10" dirty="0">
                <a:solidFill>
                  <a:schemeClr val="tx1"/>
                </a:solidFill>
                <a:latin typeface="Agency FB"/>
                <a:cs typeface="Agency FB"/>
              </a:rPr>
              <a:t> </a:t>
            </a:r>
            <a:r>
              <a:rPr sz="2400" spc="-5" dirty="0">
                <a:solidFill>
                  <a:schemeClr val="tx1"/>
                </a:solidFill>
                <a:latin typeface="Agency FB"/>
                <a:cs typeface="Agency FB"/>
              </a:rPr>
              <a:t>SYSTEM)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289035" y="1523"/>
            <a:ext cx="3903345" cy="3017520"/>
            <a:chOff x="8289035" y="1523"/>
            <a:chExt cx="3903345" cy="30175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2814" y="1981366"/>
              <a:ext cx="2714694" cy="6885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9035" y="1523"/>
              <a:ext cx="2744724" cy="26182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47503" y="2255519"/>
              <a:ext cx="2444496" cy="7635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25227" y="297180"/>
              <a:ext cx="2366771" cy="264413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47116" y="2025484"/>
            <a:ext cx="11571605" cy="4368165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135"/>
              </a:spcBef>
            </a:pPr>
            <a:r>
              <a:rPr sz="1800" b="1" spc="-5" dirty="0">
                <a:solidFill>
                  <a:srgbClr val="3C3C3C"/>
                </a:solidFill>
                <a:latin typeface="Calibri"/>
                <a:cs typeface="Calibri"/>
              </a:rPr>
              <a:t>Direction</a:t>
            </a:r>
            <a:r>
              <a:rPr sz="1800" b="1" spc="-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800" b="1" spc="-5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C3C3C"/>
                </a:solidFill>
                <a:latin typeface="Calibri"/>
                <a:cs typeface="Calibri"/>
              </a:rPr>
              <a:t>use</a:t>
            </a:r>
            <a:endParaRPr sz="18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  <a:spcBef>
                <a:spcPts val="1035"/>
              </a:spcBef>
            </a:pPr>
            <a:r>
              <a:rPr sz="18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Primer</a:t>
            </a:r>
            <a:r>
              <a:rPr sz="1800" u="sng" spc="1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1800" u="sng" spc="3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– apply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1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WC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exterior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primer/Seal-o-prime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for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4-6hrs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</a:pPr>
            <a:r>
              <a:rPr sz="18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Joint</a:t>
            </a:r>
            <a:r>
              <a:rPr sz="1800" u="sng" spc="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Sealer application</a:t>
            </a:r>
            <a:r>
              <a:rPr sz="1800" spc="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–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get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tile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3C3C3C"/>
                </a:solidFill>
                <a:latin typeface="Calibri"/>
                <a:cs typeface="Calibri"/>
              </a:rPr>
              <a:t>like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pattern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grooves,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1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as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per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required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shade.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After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8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hrs,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fix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masking</a:t>
            </a:r>
            <a:endParaRPr sz="1800">
              <a:latin typeface="Calibri"/>
              <a:cs typeface="Calibri"/>
            </a:endParaRPr>
          </a:p>
          <a:p>
            <a:pPr marL="635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tape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as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per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preferred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size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of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grooves.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>
              <a:latin typeface="Calibri"/>
              <a:cs typeface="Calibri"/>
            </a:endParaRPr>
          </a:p>
          <a:p>
            <a:pPr marL="63500" marR="55880">
              <a:lnSpc>
                <a:spcPct val="100000"/>
              </a:lnSpc>
            </a:pPr>
            <a:r>
              <a:rPr sz="1800" u="sng" spc="-3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Texture</a:t>
            </a:r>
            <a:r>
              <a:rPr sz="1800" u="sng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1800" u="sng" spc="4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– Apply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smooth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&amp;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uniform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1</a:t>
            </a:r>
            <a:r>
              <a:rPr sz="1800" baseline="25462" dirty="0">
                <a:solidFill>
                  <a:srgbClr val="3C3C3C"/>
                </a:solidFill>
                <a:latin typeface="Calibri"/>
                <a:cs typeface="Calibri"/>
              </a:rPr>
              <a:t>st</a:t>
            </a:r>
            <a:r>
              <a:rPr sz="1800" spc="225" baseline="25462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Solitaire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Stone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/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Granite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base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by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trowel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&amp;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remove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masking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tape.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base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dry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for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16-18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hrs.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Re-fix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the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masking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tape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2</a:t>
            </a:r>
            <a:r>
              <a:rPr sz="1800" baseline="25462" dirty="0">
                <a:solidFill>
                  <a:srgbClr val="3C3C3C"/>
                </a:solidFill>
                <a:latin typeface="Calibri"/>
                <a:cs typeface="Calibri"/>
              </a:rPr>
              <a:t>nd</a:t>
            </a:r>
            <a:r>
              <a:rPr sz="1800" spc="187" baseline="25462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800" spc="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Solitaire</a:t>
            </a:r>
            <a:r>
              <a:rPr sz="1800" spc="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S/G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as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pattern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by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hopper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spray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gun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get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desired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texture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pattern.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Remove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masking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tape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in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wet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condition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dry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for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16-18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hrs.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Calibri"/>
              <a:cs typeface="Calibri"/>
            </a:endParaRPr>
          </a:p>
          <a:p>
            <a:pPr marL="63500" marR="130175">
              <a:lnSpc>
                <a:spcPct val="100000"/>
              </a:lnSpc>
            </a:pPr>
            <a:r>
              <a:rPr sz="18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Clear</a:t>
            </a:r>
            <a:r>
              <a:rPr sz="1800" u="sng" spc="1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coat</a:t>
            </a:r>
            <a:r>
              <a:rPr sz="1800" u="sng" spc="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2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coats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Solitaire</a:t>
            </a:r>
            <a:r>
              <a:rPr sz="1800" spc="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Acrylic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Clear-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Matt/Gloss (clear</a:t>
            </a:r>
            <a:r>
              <a:rPr sz="1800" spc="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lacquer)</a:t>
            </a:r>
            <a:r>
              <a:rPr sz="1800" spc="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recommended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dilution</a:t>
            </a:r>
            <a:r>
              <a:rPr sz="1800" spc="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as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finishing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 </a:t>
            </a:r>
            <a:r>
              <a:rPr sz="1800" spc="-39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 increase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longevity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avoid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dust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deposition.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377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WhatsApp Image 2021-09-16 at 3.28.33 PM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0"/>
            <a:ext cx="3734136" cy="3506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ll\Desktop\WhatsApp Image 2021-09-16 at 3.28.33 PM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2433" cy="3334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WhatsApp Image 2021-09-16 at 3.27.07 P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4651"/>
            <a:ext cx="3291840" cy="2831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WhatsApp Image 2021-09-16 at 3.27.07 PM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23" y="-1"/>
            <a:ext cx="4955176" cy="3506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ell\Desktop\WhatsApp Image 2021-09-16 at 3.30.13 PM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171" y="3506833"/>
            <a:ext cx="3635828" cy="2606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Dell\Desktop\WhatsApp Image 2021-09-16 at 3.30.13 PM (1)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46" y="3559631"/>
            <a:ext cx="4857540" cy="2606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75294" y="6420062"/>
            <a:ext cx="638989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SOLITAIRE SITE AT ADOOR &amp; THEVALAKKARA  DONE BY MR. VIPIN</a:t>
            </a:r>
            <a:endParaRPr lang="en-US" sz="1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6020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WhatsApp Image 2021-09-16 at 3.29.06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7" y="124911"/>
            <a:ext cx="6178733" cy="5779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ll\Desktop\WhatsApp Image 2021-09-16 at 3.29.06 P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42" y="82457"/>
            <a:ext cx="5473337" cy="5821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75828" y="6420062"/>
            <a:ext cx="458882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SOLITAIRE SITE AT ADOOR   DONE BY MR. LALU</a:t>
            </a:r>
            <a:endParaRPr lang="en-US" sz="1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7792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436" y="325546"/>
            <a:ext cx="11309985" cy="14792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4200" dirty="0">
              <a:latin typeface="Times New Roman"/>
              <a:cs typeface="Times New Roman"/>
            </a:endParaRPr>
          </a:p>
          <a:p>
            <a:pPr marL="231775">
              <a:lnSpc>
                <a:spcPct val="100000"/>
              </a:lnSpc>
            </a:pPr>
            <a:r>
              <a:rPr spc="-5" dirty="0"/>
              <a:t>FLORENTINA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5104" y="2824855"/>
            <a:ext cx="3278936" cy="35106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2911" y="2824855"/>
            <a:ext cx="3277438" cy="35106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32545" y="2871021"/>
            <a:ext cx="3133648" cy="336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8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359664" y="1871472"/>
            <a:ext cx="10090658" cy="1754505"/>
            <a:chOff x="359663" y="1871472"/>
            <a:chExt cx="10423525" cy="1754505"/>
          </a:xfrm>
        </p:grpSpPr>
        <p:sp>
          <p:nvSpPr>
            <p:cNvPr id="5" name="object 5"/>
            <p:cNvSpPr/>
            <p:nvPr/>
          </p:nvSpPr>
          <p:spPr>
            <a:xfrm>
              <a:off x="755141" y="1882902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19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93" y="1882902"/>
              <a:ext cx="768096" cy="7696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1093" y="1882902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19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5141" y="2844546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09"/>
                  </a:lnTo>
                  <a:lnTo>
                    <a:pt x="384810" y="769619"/>
                  </a:lnTo>
                  <a:lnTo>
                    <a:pt x="10027919" y="769619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093" y="2844546"/>
              <a:ext cx="768096" cy="7696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1093" y="2844546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09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09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19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59664" y="3781696"/>
            <a:ext cx="10090658" cy="792480"/>
            <a:chOff x="359663" y="3794759"/>
            <a:chExt cx="10423525" cy="792480"/>
          </a:xfrm>
        </p:grpSpPr>
        <p:sp>
          <p:nvSpPr>
            <p:cNvPr id="12" name="object 12"/>
            <p:cNvSpPr/>
            <p:nvPr/>
          </p:nvSpPr>
          <p:spPr>
            <a:xfrm>
              <a:off x="755141" y="3806189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926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093" y="3806189"/>
              <a:ext cx="768096" cy="7696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1093" y="3806189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70730" y="4638836"/>
            <a:ext cx="10079592" cy="792480"/>
            <a:chOff x="359663" y="4756403"/>
            <a:chExt cx="10423525" cy="792480"/>
          </a:xfrm>
        </p:grpSpPr>
        <p:sp>
          <p:nvSpPr>
            <p:cNvPr id="16" name="object 16"/>
            <p:cNvSpPr/>
            <p:nvPr/>
          </p:nvSpPr>
          <p:spPr>
            <a:xfrm>
              <a:off x="755141" y="4767833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80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093" y="4767833"/>
              <a:ext cx="768096" cy="7696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1093" y="4767833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447291" y="2039873"/>
            <a:ext cx="9003030" cy="31348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Popular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preferred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grooved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finish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texture</a:t>
            </a:r>
            <a:endParaRPr sz="2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00" dirty="0">
              <a:latin typeface="Gill Sans MT"/>
              <a:cs typeface="Gill Sans MT"/>
            </a:endParaRPr>
          </a:p>
          <a:p>
            <a:pPr marL="12700" marR="5080" algn="ctr">
              <a:lnSpc>
                <a:spcPts val="2500"/>
              </a:lnSpc>
              <a:spcBef>
                <a:spcPts val="5"/>
              </a:spcBef>
            </a:pP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Formulated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modified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acrylic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emulsion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&amp;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reinforced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quartz</a:t>
            </a:r>
            <a:r>
              <a:rPr sz="2400" spc="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to </a:t>
            </a:r>
            <a:r>
              <a:rPr sz="2400" spc="-6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stand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humidity,</a:t>
            </a:r>
            <a:r>
              <a:rPr sz="2400" spc="-2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rain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&amp;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variable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climates.</a:t>
            </a:r>
            <a:endParaRPr sz="24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 dirty="0">
              <a:latin typeface="Gill Sans MT"/>
              <a:cs typeface="Gill Sans MT"/>
            </a:endParaRPr>
          </a:p>
          <a:p>
            <a:pPr marL="2540" algn="ctr">
              <a:lnSpc>
                <a:spcPct val="100000"/>
              </a:lnSpc>
            </a:pPr>
            <a:r>
              <a:rPr sz="2400" spc="-75" dirty="0">
                <a:solidFill>
                  <a:srgbClr val="FFFFFF"/>
                </a:solidFill>
                <a:latin typeface="Gill Sans MT"/>
                <a:cs typeface="Gill Sans MT"/>
              </a:rPr>
              <a:t>Tough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groove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finish</a:t>
            </a:r>
            <a:endParaRPr sz="2400" dirty="0">
              <a:latin typeface="Gill Sans MT"/>
              <a:cs typeface="Gill Sans MT"/>
            </a:endParaRPr>
          </a:p>
          <a:p>
            <a:pPr marL="699770" marR="694055" algn="ctr">
              <a:lnSpc>
                <a:spcPct val="202599"/>
              </a:lnSpc>
              <a:spcBef>
                <a:spcPts val="1739"/>
              </a:spcBef>
            </a:pPr>
            <a:r>
              <a:rPr dirty="0">
                <a:solidFill>
                  <a:srgbClr val="FFFFFF"/>
                </a:solidFill>
                <a:latin typeface="Gill Sans MT"/>
                <a:cs typeface="Gill Sans MT"/>
              </a:rPr>
              <a:t>Can</a:t>
            </a:r>
            <a:r>
              <a:rPr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>
                <a:solidFill>
                  <a:srgbClr val="FFFFFF"/>
                </a:solidFill>
                <a:latin typeface="Gill Sans MT"/>
                <a:cs typeface="Gill Sans MT"/>
              </a:rPr>
              <a:t>be</a:t>
            </a:r>
            <a:r>
              <a:rPr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pc="-5" dirty="0">
                <a:solidFill>
                  <a:srgbClr val="FFFFFF"/>
                </a:solidFill>
                <a:latin typeface="Gill Sans MT"/>
                <a:cs typeface="Gill Sans MT"/>
              </a:rPr>
              <a:t>applied</a:t>
            </a:r>
            <a:r>
              <a:rPr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dirty="0">
                <a:solidFill>
                  <a:srgbClr val="FFFFFF"/>
                </a:solidFill>
                <a:latin typeface="Gill Sans MT"/>
                <a:cs typeface="Gill Sans MT"/>
              </a:rPr>
              <a:t>on</a:t>
            </a:r>
            <a:r>
              <a:rPr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pc="-15" dirty="0">
                <a:solidFill>
                  <a:srgbClr val="FFFFFF"/>
                </a:solidFill>
                <a:latin typeface="Gill Sans MT"/>
                <a:cs typeface="Gill Sans MT"/>
              </a:rPr>
              <a:t>fresh</a:t>
            </a:r>
            <a:r>
              <a:rPr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pc="-10" dirty="0">
                <a:solidFill>
                  <a:srgbClr val="FFFFFF"/>
                </a:solidFill>
                <a:latin typeface="Gill Sans MT"/>
                <a:cs typeface="Gill Sans MT"/>
              </a:rPr>
              <a:t>plastered</a:t>
            </a:r>
            <a:r>
              <a:rPr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pc="-5" dirty="0">
                <a:solidFill>
                  <a:srgbClr val="FFFFFF"/>
                </a:solidFill>
                <a:latin typeface="Gill Sans MT"/>
                <a:cs typeface="Gill Sans MT"/>
              </a:rPr>
              <a:t>or</a:t>
            </a:r>
            <a:r>
              <a:rPr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pc="-10" dirty="0">
                <a:solidFill>
                  <a:srgbClr val="FFFFFF"/>
                </a:solidFill>
                <a:latin typeface="Gill Sans MT"/>
                <a:cs typeface="Gill Sans MT"/>
              </a:rPr>
              <a:t>weather</a:t>
            </a:r>
            <a:r>
              <a:rPr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pc="-5" dirty="0">
                <a:solidFill>
                  <a:srgbClr val="FFFFFF"/>
                </a:solidFill>
                <a:latin typeface="Gill Sans MT"/>
                <a:cs typeface="Gill Sans MT"/>
              </a:rPr>
              <a:t>beaten</a:t>
            </a:r>
            <a:r>
              <a:rPr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pc="-5" dirty="0">
                <a:solidFill>
                  <a:srgbClr val="FFFFFF"/>
                </a:solidFill>
                <a:latin typeface="Gill Sans MT"/>
                <a:cs typeface="Gill Sans MT"/>
              </a:rPr>
              <a:t>surfaces </a:t>
            </a:r>
            <a:r>
              <a:rPr spc="-65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pc="-15" dirty="0">
                <a:solidFill>
                  <a:srgbClr val="FFFFFF"/>
                </a:solidFill>
                <a:latin typeface="Gill Sans MT"/>
                <a:cs typeface="Gill Sans MT"/>
              </a:rPr>
              <a:t>For</a:t>
            </a:r>
            <a:r>
              <a:rPr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pc="10" dirty="0">
                <a:solidFill>
                  <a:srgbClr val="FFFFFF"/>
                </a:solidFill>
                <a:latin typeface="Gill Sans MT"/>
                <a:cs typeface="Gill Sans MT"/>
              </a:rPr>
              <a:t>Exterior</a:t>
            </a:r>
            <a:endParaRPr dirty="0">
              <a:latin typeface="Gill Sans MT"/>
              <a:cs typeface="Gill Sans MT"/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SCRATCH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Dell\Desktop\ruff-n-tuff-scratch-ca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151" y="4269944"/>
            <a:ext cx="2149423" cy="229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268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78307"/>
            <a:ext cx="12192000" cy="4457700"/>
            <a:chOff x="0" y="178307"/>
            <a:chExt cx="12192000" cy="4457700"/>
          </a:xfrm>
        </p:grpSpPr>
        <p:sp>
          <p:nvSpPr>
            <p:cNvPr id="3" name="object 3"/>
            <p:cNvSpPr/>
            <p:nvPr/>
          </p:nvSpPr>
          <p:spPr>
            <a:xfrm>
              <a:off x="440436" y="614171"/>
              <a:ext cx="11309985" cy="1190625"/>
            </a:xfrm>
            <a:custGeom>
              <a:avLst/>
              <a:gdLst/>
              <a:ahLst/>
              <a:cxnLst/>
              <a:rect l="l" t="t" r="r" b="b"/>
              <a:pathLst>
                <a:path w="11309985" h="1190625">
                  <a:moveTo>
                    <a:pt x="11309604" y="0"/>
                  </a:moveTo>
                  <a:lnTo>
                    <a:pt x="0" y="0"/>
                  </a:lnTo>
                  <a:lnTo>
                    <a:pt x="0" y="1190243"/>
                  </a:lnTo>
                  <a:lnTo>
                    <a:pt x="11309604" y="1190243"/>
                  </a:lnTo>
                  <a:lnTo>
                    <a:pt x="11309604" y="0"/>
                  </a:lnTo>
                  <a:close/>
                </a:path>
              </a:pathLst>
            </a:custGeom>
            <a:solidFill>
              <a:srgbClr val="4D13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8307"/>
              <a:ext cx="12192000" cy="44577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990588" y="3377182"/>
            <a:ext cx="4394200" cy="3481070"/>
            <a:chOff x="6990588" y="3377182"/>
            <a:chExt cx="4394200" cy="34810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0588" y="6073241"/>
              <a:ext cx="3813047" cy="7847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1291" y="3377182"/>
              <a:ext cx="3332988" cy="3480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93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436" y="664100"/>
            <a:ext cx="11309985" cy="11406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4200" dirty="0">
              <a:latin typeface="Times New Roman"/>
              <a:cs typeface="Times New Roman"/>
            </a:endParaRPr>
          </a:p>
          <a:p>
            <a:pPr marL="231775">
              <a:lnSpc>
                <a:spcPct val="100000"/>
              </a:lnSpc>
            </a:pPr>
            <a:r>
              <a:rPr sz="3200" spc="-5" dirty="0"/>
              <a:t>FLORENTINA</a:t>
            </a:r>
            <a:r>
              <a:rPr sz="3200" spc="-45" dirty="0"/>
              <a:t> </a:t>
            </a:r>
            <a:r>
              <a:rPr sz="3200" spc="-30" dirty="0"/>
              <a:t>GLITTERATTI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95656" y="1871472"/>
            <a:ext cx="9736455" cy="792480"/>
            <a:chOff x="295656" y="1871472"/>
            <a:chExt cx="9736455" cy="792480"/>
          </a:xfrm>
        </p:grpSpPr>
        <p:sp>
          <p:nvSpPr>
            <p:cNvPr id="4" name="object 4"/>
            <p:cNvSpPr/>
            <p:nvPr/>
          </p:nvSpPr>
          <p:spPr>
            <a:xfrm>
              <a:off x="691134" y="1882902"/>
              <a:ext cx="9340850" cy="769620"/>
            </a:xfrm>
            <a:custGeom>
              <a:avLst/>
              <a:gdLst/>
              <a:ahLst/>
              <a:cxnLst/>
              <a:rect l="l" t="t" r="r" b="b"/>
              <a:pathLst>
                <a:path w="9340850" h="769619">
                  <a:moveTo>
                    <a:pt x="9340596" y="0"/>
                  </a:moveTo>
                  <a:lnTo>
                    <a:pt x="384809" y="0"/>
                  </a:lnTo>
                  <a:lnTo>
                    <a:pt x="0" y="384810"/>
                  </a:lnTo>
                  <a:lnTo>
                    <a:pt x="384809" y="769620"/>
                  </a:lnTo>
                  <a:lnTo>
                    <a:pt x="9340596" y="769620"/>
                  </a:lnTo>
                  <a:lnTo>
                    <a:pt x="9340596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086" y="1882902"/>
              <a:ext cx="769620" cy="7696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7086" y="1882902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19" h="769619">
                  <a:moveTo>
                    <a:pt x="0" y="384810"/>
                  </a:moveTo>
                  <a:lnTo>
                    <a:pt x="2998" y="336550"/>
                  </a:lnTo>
                  <a:lnTo>
                    <a:pt x="11752" y="290077"/>
                  </a:lnTo>
                  <a:lnTo>
                    <a:pt x="25902" y="245751"/>
                  </a:lnTo>
                  <a:lnTo>
                    <a:pt x="45087" y="203932"/>
                  </a:lnTo>
                  <a:lnTo>
                    <a:pt x="68945" y="164983"/>
                  </a:lnTo>
                  <a:lnTo>
                    <a:pt x="97118" y="129263"/>
                  </a:lnTo>
                  <a:lnTo>
                    <a:pt x="129243" y="97135"/>
                  </a:lnTo>
                  <a:lnTo>
                    <a:pt x="164961" y="68959"/>
                  </a:lnTo>
                  <a:lnTo>
                    <a:pt x="203910" y="45097"/>
                  </a:lnTo>
                  <a:lnTo>
                    <a:pt x="245730" y="25908"/>
                  </a:lnTo>
                  <a:lnTo>
                    <a:pt x="290060" y="11755"/>
                  </a:lnTo>
                  <a:lnTo>
                    <a:pt x="336540" y="2999"/>
                  </a:lnTo>
                  <a:lnTo>
                    <a:pt x="384809" y="0"/>
                  </a:lnTo>
                  <a:lnTo>
                    <a:pt x="433079" y="2999"/>
                  </a:lnTo>
                  <a:lnTo>
                    <a:pt x="479559" y="11755"/>
                  </a:lnTo>
                  <a:lnTo>
                    <a:pt x="523889" y="25908"/>
                  </a:lnTo>
                  <a:lnTo>
                    <a:pt x="565709" y="45097"/>
                  </a:lnTo>
                  <a:lnTo>
                    <a:pt x="604658" y="68959"/>
                  </a:lnTo>
                  <a:lnTo>
                    <a:pt x="640376" y="97135"/>
                  </a:lnTo>
                  <a:lnTo>
                    <a:pt x="672501" y="129263"/>
                  </a:lnTo>
                  <a:lnTo>
                    <a:pt x="700674" y="164983"/>
                  </a:lnTo>
                  <a:lnTo>
                    <a:pt x="724532" y="203932"/>
                  </a:lnTo>
                  <a:lnTo>
                    <a:pt x="743717" y="245751"/>
                  </a:lnTo>
                  <a:lnTo>
                    <a:pt x="757867" y="290077"/>
                  </a:lnTo>
                  <a:lnTo>
                    <a:pt x="766621" y="336550"/>
                  </a:lnTo>
                  <a:lnTo>
                    <a:pt x="769620" y="384810"/>
                  </a:lnTo>
                  <a:lnTo>
                    <a:pt x="766621" y="433069"/>
                  </a:lnTo>
                  <a:lnTo>
                    <a:pt x="757867" y="479542"/>
                  </a:lnTo>
                  <a:lnTo>
                    <a:pt x="743717" y="523868"/>
                  </a:lnTo>
                  <a:lnTo>
                    <a:pt x="724532" y="565687"/>
                  </a:lnTo>
                  <a:lnTo>
                    <a:pt x="700674" y="604636"/>
                  </a:lnTo>
                  <a:lnTo>
                    <a:pt x="672501" y="640356"/>
                  </a:lnTo>
                  <a:lnTo>
                    <a:pt x="640376" y="672484"/>
                  </a:lnTo>
                  <a:lnTo>
                    <a:pt x="604658" y="700660"/>
                  </a:lnTo>
                  <a:lnTo>
                    <a:pt x="565709" y="724522"/>
                  </a:lnTo>
                  <a:lnTo>
                    <a:pt x="523889" y="743711"/>
                  </a:lnTo>
                  <a:lnTo>
                    <a:pt x="479559" y="757864"/>
                  </a:lnTo>
                  <a:lnTo>
                    <a:pt x="433079" y="766620"/>
                  </a:lnTo>
                  <a:lnTo>
                    <a:pt x="384809" y="769620"/>
                  </a:lnTo>
                  <a:lnTo>
                    <a:pt x="336540" y="766620"/>
                  </a:lnTo>
                  <a:lnTo>
                    <a:pt x="290060" y="757864"/>
                  </a:lnTo>
                  <a:lnTo>
                    <a:pt x="245730" y="743711"/>
                  </a:lnTo>
                  <a:lnTo>
                    <a:pt x="203910" y="724522"/>
                  </a:lnTo>
                  <a:lnTo>
                    <a:pt x="164961" y="700660"/>
                  </a:lnTo>
                  <a:lnTo>
                    <a:pt x="129243" y="672484"/>
                  </a:lnTo>
                  <a:lnTo>
                    <a:pt x="97118" y="640356"/>
                  </a:lnTo>
                  <a:lnTo>
                    <a:pt x="68945" y="604636"/>
                  </a:lnTo>
                  <a:lnTo>
                    <a:pt x="45087" y="565687"/>
                  </a:lnTo>
                  <a:lnTo>
                    <a:pt x="25902" y="523868"/>
                  </a:lnTo>
                  <a:lnTo>
                    <a:pt x="11752" y="479542"/>
                  </a:lnTo>
                  <a:lnTo>
                    <a:pt x="2998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95656" y="2833116"/>
            <a:ext cx="9736455" cy="792480"/>
            <a:chOff x="295656" y="2833116"/>
            <a:chExt cx="9736455" cy="792480"/>
          </a:xfrm>
        </p:grpSpPr>
        <p:sp>
          <p:nvSpPr>
            <p:cNvPr id="8" name="object 8"/>
            <p:cNvSpPr/>
            <p:nvPr/>
          </p:nvSpPr>
          <p:spPr>
            <a:xfrm>
              <a:off x="691134" y="2844546"/>
              <a:ext cx="9340850" cy="769620"/>
            </a:xfrm>
            <a:custGeom>
              <a:avLst/>
              <a:gdLst/>
              <a:ahLst/>
              <a:cxnLst/>
              <a:rect l="l" t="t" r="r" b="b"/>
              <a:pathLst>
                <a:path w="9340850" h="769620">
                  <a:moveTo>
                    <a:pt x="9340596" y="0"/>
                  </a:moveTo>
                  <a:lnTo>
                    <a:pt x="384809" y="0"/>
                  </a:lnTo>
                  <a:lnTo>
                    <a:pt x="0" y="384809"/>
                  </a:lnTo>
                  <a:lnTo>
                    <a:pt x="384809" y="769619"/>
                  </a:lnTo>
                  <a:lnTo>
                    <a:pt x="9340596" y="769619"/>
                  </a:lnTo>
                  <a:lnTo>
                    <a:pt x="9340596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086" y="2844546"/>
              <a:ext cx="769620" cy="7696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7086" y="2844546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19" h="769620">
                  <a:moveTo>
                    <a:pt x="0" y="384809"/>
                  </a:moveTo>
                  <a:lnTo>
                    <a:pt x="2998" y="336550"/>
                  </a:lnTo>
                  <a:lnTo>
                    <a:pt x="11752" y="290077"/>
                  </a:lnTo>
                  <a:lnTo>
                    <a:pt x="25902" y="245751"/>
                  </a:lnTo>
                  <a:lnTo>
                    <a:pt x="45087" y="203932"/>
                  </a:lnTo>
                  <a:lnTo>
                    <a:pt x="68945" y="164983"/>
                  </a:lnTo>
                  <a:lnTo>
                    <a:pt x="97118" y="129263"/>
                  </a:lnTo>
                  <a:lnTo>
                    <a:pt x="129243" y="97135"/>
                  </a:lnTo>
                  <a:lnTo>
                    <a:pt x="164961" y="68959"/>
                  </a:lnTo>
                  <a:lnTo>
                    <a:pt x="203910" y="45097"/>
                  </a:lnTo>
                  <a:lnTo>
                    <a:pt x="245730" y="25908"/>
                  </a:lnTo>
                  <a:lnTo>
                    <a:pt x="290060" y="11755"/>
                  </a:lnTo>
                  <a:lnTo>
                    <a:pt x="336540" y="2999"/>
                  </a:lnTo>
                  <a:lnTo>
                    <a:pt x="384809" y="0"/>
                  </a:lnTo>
                  <a:lnTo>
                    <a:pt x="433079" y="2999"/>
                  </a:lnTo>
                  <a:lnTo>
                    <a:pt x="479559" y="11755"/>
                  </a:lnTo>
                  <a:lnTo>
                    <a:pt x="523889" y="25908"/>
                  </a:lnTo>
                  <a:lnTo>
                    <a:pt x="565709" y="45097"/>
                  </a:lnTo>
                  <a:lnTo>
                    <a:pt x="604658" y="68959"/>
                  </a:lnTo>
                  <a:lnTo>
                    <a:pt x="640376" y="97135"/>
                  </a:lnTo>
                  <a:lnTo>
                    <a:pt x="672501" y="129263"/>
                  </a:lnTo>
                  <a:lnTo>
                    <a:pt x="700674" y="164983"/>
                  </a:lnTo>
                  <a:lnTo>
                    <a:pt x="724532" y="203932"/>
                  </a:lnTo>
                  <a:lnTo>
                    <a:pt x="743717" y="245751"/>
                  </a:lnTo>
                  <a:lnTo>
                    <a:pt x="757867" y="290077"/>
                  </a:lnTo>
                  <a:lnTo>
                    <a:pt x="766621" y="336550"/>
                  </a:lnTo>
                  <a:lnTo>
                    <a:pt x="769620" y="384809"/>
                  </a:lnTo>
                  <a:lnTo>
                    <a:pt x="766621" y="433069"/>
                  </a:lnTo>
                  <a:lnTo>
                    <a:pt x="757867" y="479542"/>
                  </a:lnTo>
                  <a:lnTo>
                    <a:pt x="743717" y="523868"/>
                  </a:lnTo>
                  <a:lnTo>
                    <a:pt x="724532" y="565687"/>
                  </a:lnTo>
                  <a:lnTo>
                    <a:pt x="700674" y="604636"/>
                  </a:lnTo>
                  <a:lnTo>
                    <a:pt x="672501" y="640356"/>
                  </a:lnTo>
                  <a:lnTo>
                    <a:pt x="640376" y="672484"/>
                  </a:lnTo>
                  <a:lnTo>
                    <a:pt x="604658" y="700660"/>
                  </a:lnTo>
                  <a:lnTo>
                    <a:pt x="565709" y="724522"/>
                  </a:lnTo>
                  <a:lnTo>
                    <a:pt x="523889" y="743711"/>
                  </a:lnTo>
                  <a:lnTo>
                    <a:pt x="479559" y="757864"/>
                  </a:lnTo>
                  <a:lnTo>
                    <a:pt x="433079" y="766620"/>
                  </a:lnTo>
                  <a:lnTo>
                    <a:pt x="384809" y="769619"/>
                  </a:lnTo>
                  <a:lnTo>
                    <a:pt x="336540" y="766620"/>
                  </a:lnTo>
                  <a:lnTo>
                    <a:pt x="290060" y="757864"/>
                  </a:lnTo>
                  <a:lnTo>
                    <a:pt x="245730" y="743711"/>
                  </a:lnTo>
                  <a:lnTo>
                    <a:pt x="203910" y="724522"/>
                  </a:lnTo>
                  <a:lnTo>
                    <a:pt x="164961" y="700660"/>
                  </a:lnTo>
                  <a:lnTo>
                    <a:pt x="129243" y="672484"/>
                  </a:lnTo>
                  <a:lnTo>
                    <a:pt x="97118" y="640356"/>
                  </a:lnTo>
                  <a:lnTo>
                    <a:pt x="68945" y="604636"/>
                  </a:lnTo>
                  <a:lnTo>
                    <a:pt x="45087" y="565687"/>
                  </a:lnTo>
                  <a:lnTo>
                    <a:pt x="25902" y="523868"/>
                  </a:lnTo>
                  <a:lnTo>
                    <a:pt x="11752" y="479542"/>
                  </a:lnTo>
                  <a:lnTo>
                    <a:pt x="2998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95656" y="3794759"/>
            <a:ext cx="9736455" cy="792480"/>
            <a:chOff x="295656" y="3794759"/>
            <a:chExt cx="9736455" cy="792480"/>
          </a:xfrm>
        </p:grpSpPr>
        <p:sp>
          <p:nvSpPr>
            <p:cNvPr id="12" name="object 12"/>
            <p:cNvSpPr/>
            <p:nvPr/>
          </p:nvSpPr>
          <p:spPr>
            <a:xfrm>
              <a:off x="691134" y="3806189"/>
              <a:ext cx="9340850" cy="769620"/>
            </a:xfrm>
            <a:custGeom>
              <a:avLst/>
              <a:gdLst/>
              <a:ahLst/>
              <a:cxnLst/>
              <a:rect l="l" t="t" r="r" b="b"/>
              <a:pathLst>
                <a:path w="9340850" h="769620">
                  <a:moveTo>
                    <a:pt x="9340596" y="0"/>
                  </a:moveTo>
                  <a:lnTo>
                    <a:pt x="384809" y="0"/>
                  </a:lnTo>
                  <a:lnTo>
                    <a:pt x="0" y="384810"/>
                  </a:lnTo>
                  <a:lnTo>
                    <a:pt x="384809" y="769620"/>
                  </a:lnTo>
                  <a:lnTo>
                    <a:pt x="9340596" y="769620"/>
                  </a:lnTo>
                  <a:lnTo>
                    <a:pt x="9340596" y="0"/>
                  </a:lnTo>
                  <a:close/>
                </a:path>
              </a:pathLst>
            </a:custGeom>
            <a:solidFill>
              <a:srgbClr val="926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086" y="3806189"/>
              <a:ext cx="769620" cy="7696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07086" y="3806189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19" h="769620">
                  <a:moveTo>
                    <a:pt x="0" y="384810"/>
                  </a:moveTo>
                  <a:lnTo>
                    <a:pt x="2998" y="336550"/>
                  </a:lnTo>
                  <a:lnTo>
                    <a:pt x="11752" y="290077"/>
                  </a:lnTo>
                  <a:lnTo>
                    <a:pt x="25902" y="245751"/>
                  </a:lnTo>
                  <a:lnTo>
                    <a:pt x="45087" y="203932"/>
                  </a:lnTo>
                  <a:lnTo>
                    <a:pt x="68945" y="164983"/>
                  </a:lnTo>
                  <a:lnTo>
                    <a:pt x="97118" y="129263"/>
                  </a:lnTo>
                  <a:lnTo>
                    <a:pt x="129243" y="97135"/>
                  </a:lnTo>
                  <a:lnTo>
                    <a:pt x="164961" y="68959"/>
                  </a:lnTo>
                  <a:lnTo>
                    <a:pt x="203910" y="45097"/>
                  </a:lnTo>
                  <a:lnTo>
                    <a:pt x="245730" y="25908"/>
                  </a:lnTo>
                  <a:lnTo>
                    <a:pt x="290060" y="11755"/>
                  </a:lnTo>
                  <a:lnTo>
                    <a:pt x="336540" y="2999"/>
                  </a:lnTo>
                  <a:lnTo>
                    <a:pt x="384809" y="0"/>
                  </a:lnTo>
                  <a:lnTo>
                    <a:pt x="433079" y="2999"/>
                  </a:lnTo>
                  <a:lnTo>
                    <a:pt x="479559" y="11755"/>
                  </a:lnTo>
                  <a:lnTo>
                    <a:pt x="523889" y="25908"/>
                  </a:lnTo>
                  <a:lnTo>
                    <a:pt x="565709" y="45097"/>
                  </a:lnTo>
                  <a:lnTo>
                    <a:pt x="604658" y="68959"/>
                  </a:lnTo>
                  <a:lnTo>
                    <a:pt x="640376" y="97135"/>
                  </a:lnTo>
                  <a:lnTo>
                    <a:pt x="672501" y="129263"/>
                  </a:lnTo>
                  <a:lnTo>
                    <a:pt x="700674" y="164983"/>
                  </a:lnTo>
                  <a:lnTo>
                    <a:pt x="724532" y="203932"/>
                  </a:lnTo>
                  <a:lnTo>
                    <a:pt x="743717" y="245751"/>
                  </a:lnTo>
                  <a:lnTo>
                    <a:pt x="757867" y="290077"/>
                  </a:lnTo>
                  <a:lnTo>
                    <a:pt x="766621" y="336550"/>
                  </a:lnTo>
                  <a:lnTo>
                    <a:pt x="769620" y="384810"/>
                  </a:lnTo>
                  <a:lnTo>
                    <a:pt x="766621" y="433069"/>
                  </a:lnTo>
                  <a:lnTo>
                    <a:pt x="757867" y="479542"/>
                  </a:lnTo>
                  <a:lnTo>
                    <a:pt x="743717" y="523868"/>
                  </a:lnTo>
                  <a:lnTo>
                    <a:pt x="724532" y="565687"/>
                  </a:lnTo>
                  <a:lnTo>
                    <a:pt x="700674" y="604636"/>
                  </a:lnTo>
                  <a:lnTo>
                    <a:pt x="672501" y="640356"/>
                  </a:lnTo>
                  <a:lnTo>
                    <a:pt x="640376" y="672484"/>
                  </a:lnTo>
                  <a:lnTo>
                    <a:pt x="604658" y="700660"/>
                  </a:lnTo>
                  <a:lnTo>
                    <a:pt x="565709" y="724522"/>
                  </a:lnTo>
                  <a:lnTo>
                    <a:pt x="523889" y="743711"/>
                  </a:lnTo>
                  <a:lnTo>
                    <a:pt x="479559" y="757864"/>
                  </a:lnTo>
                  <a:lnTo>
                    <a:pt x="433079" y="766620"/>
                  </a:lnTo>
                  <a:lnTo>
                    <a:pt x="384809" y="769620"/>
                  </a:lnTo>
                  <a:lnTo>
                    <a:pt x="336540" y="766620"/>
                  </a:lnTo>
                  <a:lnTo>
                    <a:pt x="290060" y="757864"/>
                  </a:lnTo>
                  <a:lnTo>
                    <a:pt x="245730" y="743711"/>
                  </a:lnTo>
                  <a:lnTo>
                    <a:pt x="203910" y="724522"/>
                  </a:lnTo>
                  <a:lnTo>
                    <a:pt x="164961" y="700660"/>
                  </a:lnTo>
                  <a:lnTo>
                    <a:pt x="129243" y="672484"/>
                  </a:lnTo>
                  <a:lnTo>
                    <a:pt x="97118" y="640356"/>
                  </a:lnTo>
                  <a:lnTo>
                    <a:pt x="68945" y="604636"/>
                  </a:lnTo>
                  <a:lnTo>
                    <a:pt x="45087" y="565687"/>
                  </a:lnTo>
                  <a:lnTo>
                    <a:pt x="25902" y="523868"/>
                  </a:lnTo>
                  <a:lnTo>
                    <a:pt x="11752" y="479542"/>
                  </a:lnTo>
                  <a:lnTo>
                    <a:pt x="2998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95656" y="4756403"/>
            <a:ext cx="9736455" cy="792480"/>
            <a:chOff x="295656" y="4756403"/>
            <a:chExt cx="9736455" cy="792480"/>
          </a:xfrm>
        </p:grpSpPr>
        <p:sp>
          <p:nvSpPr>
            <p:cNvPr id="16" name="object 16"/>
            <p:cNvSpPr/>
            <p:nvPr/>
          </p:nvSpPr>
          <p:spPr>
            <a:xfrm>
              <a:off x="691134" y="4767833"/>
              <a:ext cx="9340850" cy="769620"/>
            </a:xfrm>
            <a:custGeom>
              <a:avLst/>
              <a:gdLst/>
              <a:ahLst/>
              <a:cxnLst/>
              <a:rect l="l" t="t" r="r" b="b"/>
              <a:pathLst>
                <a:path w="9340850" h="769620">
                  <a:moveTo>
                    <a:pt x="9340596" y="0"/>
                  </a:moveTo>
                  <a:lnTo>
                    <a:pt x="384809" y="0"/>
                  </a:lnTo>
                  <a:lnTo>
                    <a:pt x="0" y="384810"/>
                  </a:lnTo>
                  <a:lnTo>
                    <a:pt x="384809" y="769620"/>
                  </a:lnTo>
                  <a:lnTo>
                    <a:pt x="9340596" y="769620"/>
                  </a:lnTo>
                  <a:lnTo>
                    <a:pt x="9340596" y="0"/>
                  </a:lnTo>
                  <a:close/>
                </a:path>
              </a:pathLst>
            </a:custGeom>
            <a:solidFill>
              <a:srgbClr val="80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086" y="4767833"/>
              <a:ext cx="769620" cy="7696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07086" y="4767833"/>
              <a:ext cx="769620" cy="769620"/>
            </a:xfrm>
            <a:custGeom>
              <a:avLst/>
              <a:gdLst/>
              <a:ahLst/>
              <a:cxnLst/>
              <a:rect l="l" t="t" r="r" b="b"/>
              <a:pathLst>
                <a:path w="769619" h="769620">
                  <a:moveTo>
                    <a:pt x="0" y="384810"/>
                  </a:moveTo>
                  <a:lnTo>
                    <a:pt x="2998" y="336550"/>
                  </a:lnTo>
                  <a:lnTo>
                    <a:pt x="11752" y="290077"/>
                  </a:lnTo>
                  <a:lnTo>
                    <a:pt x="25902" y="245751"/>
                  </a:lnTo>
                  <a:lnTo>
                    <a:pt x="45087" y="203932"/>
                  </a:lnTo>
                  <a:lnTo>
                    <a:pt x="68945" y="164983"/>
                  </a:lnTo>
                  <a:lnTo>
                    <a:pt x="97118" y="129263"/>
                  </a:lnTo>
                  <a:lnTo>
                    <a:pt x="129243" y="97135"/>
                  </a:lnTo>
                  <a:lnTo>
                    <a:pt x="164961" y="68959"/>
                  </a:lnTo>
                  <a:lnTo>
                    <a:pt x="203910" y="45097"/>
                  </a:lnTo>
                  <a:lnTo>
                    <a:pt x="245730" y="25908"/>
                  </a:lnTo>
                  <a:lnTo>
                    <a:pt x="290060" y="11755"/>
                  </a:lnTo>
                  <a:lnTo>
                    <a:pt x="336540" y="2999"/>
                  </a:lnTo>
                  <a:lnTo>
                    <a:pt x="384809" y="0"/>
                  </a:lnTo>
                  <a:lnTo>
                    <a:pt x="433079" y="2999"/>
                  </a:lnTo>
                  <a:lnTo>
                    <a:pt x="479559" y="11755"/>
                  </a:lnTo>
                  <a:lnTo>
                    <a:pt x="523889" y="25908"/>
                  </a:lnTo>
                  <a:lnTo>
                    <a:pt x="565709" y="45097"/>
                  </a:lnTo>
                  <a:lnTo>
                    <a:pt x="604658" y="68959"/>
                  </a:lnTo>
                  <a:lnTo>
                    <a:pt x="640376" y="97135"/>
                  </a:lnTo>
                  <a:lnTo>
                    <a:pt x="672501" y="129263"/>
                  </a:lnTo>
                  <a:lnTo>
                    <a:pt x="700674" y="164983"/>
                  </a:lnTo>
                  <a:lnTo>
                    <a:pt x="724532" y="203932"/>
                  </a:lnTo>
                  <a:lnTo>
                    <a:pt x="743717" y="245751"/>
                  </a:lnTo>
                  <a:lnTo>
                    <a:pt x="757867" y="290077"/>
                  </a:lnTo>
                  <a:lnTo>
                    <a:pt x="766621" y="336550"/>
                  </a:lnTo>
                  <a:lnTo>
                    <a:pt x="769620" y="384810"/>
                  </a:lnTo>
                  <a:lnTo>
                    <a:pt x="766621" y="433069"/>
                  </a:lnTo>
                  <a:lnTo>
                    <a:pt x="757867" y="479542"/>
                  </a:lnTo>
                  <a:lnTo>
                    <a:pt x="743717" y="523868"/>
                  </a:lnTo>
                  <a:lnTo>
                    <a:pt x="724532" y="565687"/>
                  </a:lnTo>
                  <a:lnTo>
                    <a:pt x="700674" y="604636"/>
                  </a:lnTo>
                  <a:lnTo>
                    <a:pt x="672501" y="640356"/>
                  </a:lnTo>
                  <a:lnTo>
                    <a:pt x="640376" y="672484"/>
                  </a:lnTo>
                  <a:lnTo>
                    <a:pt x="604658" y="700660"/>
                  </a:lnTo>
                  <a:lnTo>
                    <a:pt x="565709" y="724522"/>
                  </a:lnTo>
                  <a:lnTo>
                    <a:pt x="523889" y="743711"/>
                  </a:lnTo>
                  <a:lnTo>
                    <a:pt x="479559" y="757864"/>
                  </a:lnTo>
                  <a:lnTo>
                    <a:pt x="433079" y="766620"/>
                  </a:lnTo>
                  <a:lnTo>
                    <a:pt x="384809" y="769620"/>
                  </a:lnTo>
                  <a:lnTo>
                    <a:pt x="336540" y="766620"/>
                  </a:lnTo>
                  <a:lnTo>
                    <a:pt x="290060" y="757864"/>
                  </a:lnTo>
                  <a:lnTo>
                    <a:pt x="245730" y="743711"/>
                  </a:lnTo>
                  <a:lnTo>
                    <a:pt x="203910" y="724522"/>
                  </a:lnTo>
                  <a:lnTo>
                    <a:pt x="164961" y="700660"/>
                  </a:lnTo>
                  <a:lnTo>
                    <a:pt x="129243" y="672484"/>
                  </a:lnTo>
                  <a:lnTo>
                    <a:pt x="97118" y="640356"/>
                  </a:lnTo>
                  <a:lnTo>
                    <a:pt x="68945" y="604636"/>
                  </a:lnTo>
                  <a:lnTo>
                    <a:pt x="45087" y="565687"/>
                  </a:lnTo>
                  <a:lnTo>
                    <a:pt x="25902" y="523868"/>
                  </a:lnTo>
                  <a:lnTo>
                    <a:pt x="11752" y="479542"/>
                  </a:lnTo>
                  <a:lnTo>
                    <a:pt x="2998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691133" y="5731002"/>
            <a:ext cx="9340850" cy="768350"/>
          </a:xfrm>
          <a:custGeom>
            <a:avLst/>
            <a:gdLst/>
            <a:ahLst/>
            <a:cxnLst/>
            <a:rect l="l" t="t" r="r" b="b"/>
            <a:pathLst>
              <a:path w="9340850" h="768350">
                <a:moveTo>
                  <a:pt x="9340596" y="0"/>
                </a:moveTo>
                <a:lnTo>
                  <a:pt x="384047" y="0"/>
                </a:lnTo>
                <a:lnTo>
                  <a:pt x="0" y="384048"/>
                </a:lnTo>
                <a:lnTo>
                  <a:pt x="384047" y="768096"/>
                </a:lnTo>
                <a:lnTo>
                  <a:pt x="9340596" y="768096"/>
                </a:lnTo>
                <a:lnTo>
                  <a:pt x="9340596" y="0"/>
                </a:lnTo>
                <a:close/>
              </a:path>
            </a:pathLst>
          </a:custGeom>
          <a:solidFill>
            <a:srgbClr val="95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499361" y="1664378"/>
            <a:ext cx="8081009" cy="4835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6890" marR="510540" algn="ctr">
              <a:lnSpc>
                <a:spcPct val="132900"/>
              </a:lnSpc>
              <a:spcBef>
                <a:spcPts val="95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Single &amp; Multi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–colored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luxury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texture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 Glitter effect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In </a:t>
            </a:r>
            <a:r>
              <a:rPr sz="2400" spc="-5" dirty="0">
                <a:solidFill>
                  <a:srgbClr val="FFFFFF"/>
                </a:solidFill>
                <a:latin typeface="Arial Black"/>
                <a:cs typeface="Arial Black"/>
              </a:rPr>
              <a:t>12</a:t>
            </a:r>
            <a:r>
              <a:rPr sz="24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attractive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unique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shades</a:t>
            </a:r>
            <a:endParaRPr sz="2400">
              <a:latin typeface="Gill Sans MT"/>
              <a:cs typeface="Gill Sans MT"/>
            </a:endParaRPr>
          </a:p>
          <a:p>
            <a:pPr marL="12700" marR="5080" algn="ctr">
              <a:lnSpc>
                <a:spcPts val="2500"/>
              </a:lnSpc>
              <a:spcBef>
                <a:spcPts val="2025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Combination of selected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aggregate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including Mica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 a high quality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acrylic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binder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tabLst>
                <a:tab pos="2892425" algn="l"/>
              </a:tabLst>
            </a:pPr>
            <a:r>
              <a:rPr sz="2400" spc="-75" dirty="0">
                <a:solidFill>
                  <a:srgbClr val="FFFFFF"/>
                </a:solidFill>
                <a:latin typeface="Gill Sans MT"/>
                <a:cs typeface="Gill Sans MT"/>
              </a:rPr>
              <a:t>Tough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&amp;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ever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lasting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–	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resist algal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fungal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growth</a:t>
            </a:r>
            <a:endParaRPr sz="2400">
              <a:latin typeface="Gill Sans MT"/>
              <a:cs typeface="Gill Sans MT"/>
            </a:endParaRPr>
          </a:p>
          <a:p>
            <a:pPr marL="1068705" marR="1056640" algn="ctr">
              <a:lnSpc>
                <a:spcPct val="120800"/>
              </a:lnSpc>
              <a:spcBef>
                <a:spcPts val="2360"/>
              </a:spcBef>
            </a:pPr>
            <a:r>
              <a:rPr sz="2400" spc="-35" dirty="0">
                <a:solidFill>
                  <a:srgbClr val="FFFFFF"/>
                </a:solidFill>
                <a:latin typeface="Gill Sans MT"/>
                <a:cs typeface="Gill Sans MT"/>
              </a:rPr>
              <a:t>Weather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proof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– suitable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for adverse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conditions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UV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resistance</a:t>
            </a:r>
            <a:endParaRPr sz="2400">
              <a:latin typeface="Gill Sans MT"/>
              <a:cs typeface="Gill Sans MT"/>
            </a:endParaRPr>
          </a:p>
          <a:p>
            <a:pPr marL="2268220" marR="2256790" algn="ctr">
              <a:lnSpc>
                <a:spcPct val="120800"/>
              </a:lnSpc>
              <a:spcBef>
                <a:spcPts val="615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Both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for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Interior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Exterior;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Green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Pro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Certified</a:t>
            </a:r>
            <a:endParaRPr sz="2400">
              <a:latin typeface="Gill Sans MT"/>
              <a:cs typeface="Gill Sans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95656" y="5719571"/>
            <a:ext cx="792480" cy="791210"/>
            <a:chOff x="295656" y="5719571"/>
            <a:chExt cx="792480" cy="79121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086" y="5731001"/>
              <a:ext cx="769620" cy="76809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07086" y="5731001"/>
              <a:ext cx="769620" cy="768350"/>
            </a:xfrm>
            <a:custGeom>
              <a:avLst/>
              <a:gdLst/>
              <a:ahLst/>
              <a:cxnLst/>
              <a:rect l="l" t="t" r="r" b="b"/>
              <a:pathLst>
                <a:path w="769619" h="768350">
                  <a:moveTo>
                    <a:pt x="0" y="384048"/>
                  </a:moveTo>
                  <a:lnTo>
                    <a:pt x="2998" y="335874"/>
                  </a:lnTo>
                  <a:lnTo>
                    <a:pt x="11752" y="289485"/>
                  </a:lnTo>
                  <a:lnTo>
                    <a:pt x="25902" y="245242"/>
                  </a:lnTo>
                  <a:lnTo>
                    <a:pt x="45087" y="203505"/>
                  </a:lnTo>
                  <a:lnTo>
                    <a:pt x="68945" y="164633"/>
                  </a:lnTo>
                  <a:lnTo>
                    <a:pt x="97118" y="128986"/>
                  </a:lnTo>
                  <a:lnTo>
                    <a:pt x="129243" y="96925"/>
                  </a:lnTo>
                  <a:lnTo>
                    <a:pt x="164961" y="68808"/>
                  </a:lnTo>
                  <a:lnTo>
                    <a:pt x="203910" y="44997"/>
                  </a:lnTo>
                  <a:lnTo>
                    <a:pt x="245730" y="25850"/>
                  </a:lnTo>
                  <a:lnTo>
                    <a:pt x="290060" y="11729"/>
                  </a:lnTo>
                  <a:lnTo>
                    <a:pt x="336540" y="2992"/>
                  </a:lnTo>
                  <a:lnTo>
                    <a:pt x="384809" y="0"/>
                  </a:lnTo>
                  <a:lnTo>
                    <a:pt x="433079" y="2992"/>
                  </a:lnTo>
                  <a:lnTo>
                    <a:pt x="479559" y="11729"/>
                  </a:lnTo>
                  <a:lnTo>
                    <a:pt x="523889" y="25850"/>
                  </a:lnTo>
                  <a:lnTo>
                    <a:pt x="565709" y="44997"/>
                  </a:lnTo>
                  <a:lnTo>
                    <a:pt x="604658" y="68808"/>
                  </a:lnTo>
                  <a:lnTo>
                    <a:pt x="640376" y="96925"/>
                  </a:lnTo>
                  <a:lnTo>
                    <a:pt x="672501" y="128986"/>
                  </a:lnTo>
                  <a:lnTo>
                    <a:pt x="700674" y="164633"/>
                  </a:lnTo>
                  <a:lnTo>
                    <a:pt x="724532" y="203505"/>
                  </a:lnTo>
                  <a:lnTo>
                    <a:pt x="743717" y="245242"/>
                  </a:lnTo>
                  <a:lnTo>
                    <a:pt x="757867" y="289485"/>
                  </a:lnTo>
                  <a:lnTo>
                    <a:pt x="766621" y="335874"/>
                  </a:lnTo>
                  <a:lnTo>
                    <a:pt x="769620" y="384048"/>
                  </a:lnTo>
                  <a:lnTo>
                    <a:pt x="766621" y="432221"/>
                  </a:lnTo>
                  <a:lnTo>
                    <a:pt x="757867" y="478610"/>
                  </a:lnTo>
                  <a:lnTo>
                    <a:pt x="743717" y="522853"/>
                  </a:lnTo>
                  <a:lnTo>
                    <a:pt x="724532" y="564590"/>
                  </a:lnTo>
                  <a:lnTo>
                    <a:pt x="700674" y="603462"/>
                  </a:lnTo>
                  <a:lnTo>
                    <a:pt x="672501" y="639109"/>
                  </a:lnTo>
                  <a:lnTo>
                    <a:pt x="640376" y="671170"/>
                  </a:lnTo>
                  <a:lnTo>
                    <a:pt x="604658" y="699287"/>
                  </a:lnTo>
                  <a:lnTo>
                    <a:pt x="565709" y="723098"/>
                  </a:lnTo>
                  <a:lnTo>
                    <a:pt x="523889" y="742245"/>
                  </a:lnTo>
                  <a:lnTo>
                    <a:pt x="479559" y="756366"/>
                  </a:lnTo>
                  <a:lnTo>
                    <a:pt x="433079" y="765103"/>
                  </a:lnTo>
                  <a:lnTo>
                    <a:pt x="384809" y="768096"/>
                  </a:lnTo>
                  <a:lnTo>
                    <a:pt x="336540" y="765103"/>
                  </a:lnTo>
                  <a:lnTo>
                    <a:pt x="290060" y="756366"/>
                  </a:lnTo>
                  <a:lnTo>
                    <a:pt x="245730" y="742245"/>
                  </a:lnTo>
                  <a:lnTo>
                    <a:pt x="203910" y="723098"/>
                  </a:lnTo>
                  <a:lnTo>
                    <a:pt x="164961" y="699287"/>
                  </a:lnTo>
                  <a:lnTo>
                    <a:pt x="129243" y="671170"/>
                  </a:lnTo>
                  <a:lnTo>
                    <a:pt x="97118" y="639109"/>
                  </a:lnTo>
                  <a:lnTo>
                    <a:pt x="68945" y="603462"/>
                  </a:lnTo>
                  <a:lnTo>
                    <a:pt x="45087" y="564590"/>
                  </a:lnTo>
                  <a:lnTo>
                    <a:pt x="25902" y="522853"/>
                  </a:lnTo>
                  <a:lnTo>
                    <a:pt x="11752" y="478610"/>
                  </a:lnTo>
                  <a:lnTo>
                    <a:pt x="2998" y="432221"/>
                  </a:lnTo>
                  <a:lnTo>
                    <a:pt x="0" y="384048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62871" y="0"/>
            <a:ext cx="2929126" cy="31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81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8424" y="948940"/>
            <a:ext cx="9396296" cy="37253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0" tIns="3175" rIns="0" bIns="0" rtlCol="0">
            <a:spAutoFit/>
          </a:bodyPr>
          <a:lstStyle/>
          <a:p>
            <a:pPr marL="231775">
              <a:lnSpc>
                <a:spcPct val="100000"/>
              </a:lnSpc>
            </a:pPr>
            <a:r>
              <a:rPr sz="2400" spc="-5" dirty="0"/>
              <a:t>FLORENTINA</a:t>
            </a:r>
            <a:r>
              <a:rPr sz="2400" spc="-10" dirty="0"/>
              <a:t> </a:t>
            </a:r>
            <a:r>
              <a:rPr sz="2400" spc="-30" dirty="0"/>
              <a:t>GLITTERATTI</a:t>
            </a:r>
            <a:r>
              <a:rPr sz="2400" dirty="0"/>
              <a:t> </a:t>
            </a:r>
            <a:r>
              <a:rPr sz="2400" spc="-10" dirty="0">
                <a:latin typeface="Agency FB"/>
                <a:cs typeface="Agency FB"/>
              </a:rPr>
              <a:t>(TECHNICAL</a:t>
            </a:r>
            <a:r>
              <a:rPr sz="2400" dirty="0">
                <a:latin typeface="Agency FB"/>
                <a:cs typeface="Agency FB"/>
              </a:rPr>
              <a:t> </a:t>
            </a:r>
            <a:r>
              <a:rPr sz="2400" spc="-5" dirty="0">
                <a:latin typeface="Agency FB"/>
                <a:cs typeface="Agency FB"/>
              </a:rPr>
              <a:t>SPECIFICATIONS)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424171" y="1889760"/>
            <a:ext cx="7153909" cy="487680"/>
            <a:chOff x="4424171" y="1889760"/>
            <a:chExt cx="7153909" cy="487680"/>
          </a:xfrm>
        </p:grpSpPr>
        <p:sp>
          <p:nvSpPr>
            <p:cNvPr id="4" name="object 4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2E3E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2E3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671186" y="1956308"/>
            <a:ext cx="1557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able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14527" y="1831848"/>
            <a:ext cx="11148060" cy="1176655"/>
            <a:chOff x="414527" y="1831848"/>
            <a:chExt cx="11148060" cy="1176655"/>
          </a:xfrm>
        </p:grpSpPr>
        <p:sp>
          <p:nvSpPr>
            <p:cNvPr id="8" name="object 8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66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051802" y="0"/>
                  </a:moveTo>
                  <a:lnTo>
                    <a:pt x="0" y="0"/>
                  </a:lnTo>
                  <a:lnTo>
                    <a:pt x="0" y="464693"/>
                  </a:lnTo>
                  <a:lnTo>
                    <a:pt x="7051802" y="464693"/>
                  </a:lnTo>
                  <a:lnTo>
                    <a:pt x="7081962" y="458606"/>
                  </a:lnTo>
                  <a:lnTo>
                    <a:pt x="7106586" y="442007"/>
                  </a:lnTo>
                  <a:lnTo>
                    <a:pt x="7123185" y="417383"/>
                  </a:lnTo>
                  <a:lnTo>
                    <a:pt x="7129271" y="387223"/>
                  </a:lnTo>
                  <a:lnTo>
                    <a:pt x="7129271" y="77470"/>
                  </a:lnTo>
                  <a:lnTo>
                    <a:pt x="7123185" y="47309"/>
                  </a:lnTo>
                  <a:lnTo>
                    <a:pt x="7106586" y="22685"/>
                  </a:lnTo>
                  <a:lnTo>
                    <a:pt x="7081962" y="6086"/>
                  </a:lnTo>
                  <a:lnTo>
                    <a:pt x="7051802" y="0"/>
                  </a:lnTo>
                  <a:close/>
                </a:path>
              </a:pathLst>
            </a:custGeom>
            <a:solidFill>
              <a:srgbClr val="D2E0E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129271" y="77470"/>
                  </a:moveTo>
                  <a:lnTo>
                    <a:pt x="7129271" y="387223"/>
                  </a:lnTo>
                  <a:lnTo>
                    <a:pt x="7123185" y="417383"/>
                  </a:lnTo>
                  <a:lnTo>
                    <a:pt x="7106586" y="442007"/>
                  </a:lnTo>
                  <a:lnTo>
                    <a:pt x="7081962" y="458606"/>
                  </a:lnTo>
                  <a:lnTo>
                    <a:pt x="7051802" y="464693"/>
                  </a:lnTo>
                  <a:lnTo>
                    <a:pt x="0" y="464693"/>
                  </a:lnTo>
                  <a:lnTo>
                    <a:pt x="0" y="0"/>
                  </a:lnTo>
                  <a:lnTo>
                    <a:pt x="7051802" y="0"/>
                  </a:lnTo>
                  <a:lnTo>
                    <a:pt x="7081962" y="6086"/>
                  </a:lnTo>
                  <a:lnTo>
                    <a:pt x="7106586" y="22685"/>
                  </a:lnTo>
                  <a:lnTo>
                    <a:pt x="7123185" y="47309"/>
                  </a:lnTo>
                  <a:lnTo>
                    <a:pt x="7129271" y="77470"/>
                  </a:lnTo>
                  <a:close/>
                </a:path>
              </a:pathLst>
            </a:custGeom>
            <a:ln w="22860">
              <a:solidFill>
                <a:srgbClr val="D2E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656582" y="2567762"/>
            <a:ext cx="47040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spc="-10" dirty="0">
                <a:latin typeface="Calibri"/>
                <a:cs typeface="Calibri"/>
              </a:rPr>
              <a:t>Upto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5% </a:t>
            </a:r>
            <a:r>
              <a:rPr sz="2000" b="1" spc="-5" dirty="0">
                <a:latin typeface="Calibri"/>
                <a:cs typeface="Calibri"/>
              </a:rPr>
              <a:t>(v/v)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water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for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better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workability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4527" y="2441448"/>
            <a:ext cx="11163300" cy="1155700"/>
            <a:chOff x="414527" y="2441448"/>
            <a:chExt cx="11163300" cy="1155700"/>
          </a:xfrm>
        </p:grpSpPr>
        <p:sp>
          <p:nvSpPr>
            <p:cNvPr id="14" name="object 14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EA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EE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E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671186" y="3176142"/>
            <a:ext cx="2633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2.5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to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Sqft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coats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14527" y="3051048"/>
            <a:ext cx="11163300" cy="1155700"/>
            <a:chOff x="414527" y="3051048"/>
            <a:chExt cx="11163300" cy="1155700"/>
          </a:xfrm>
        </p:grpSpPr>
        <p:sp>
          <p:nvSpPr>
            <p:cNvPr id="20" name="object 20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59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C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C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671186" y="3621480"/>
            <a:ext cx="249491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Surface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dry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minutes</a:t>
            </a:r>
            <a:endParaRPr sz="18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Hard </a:t>
            </a:r>
            <a:r>
              <a:rPr sz="1800" b="1" dirty="0">
                <a:latin typeface="Calibri"/>
                <a:cs typeface="Calibri"/>
              </a:rPr>
              <a:t>Dry:</a:t>
            </a:r>
            <a:r>
              <a:rPr sz="1800" b="1" spc="3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16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18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14527" y="3660647"/>
            <a:ext cx="11163300" cy="1155700"/>
            <a:chOff x="414527" y="3660647"/>
            <a:chExt cx="11163300" cy="1155700"/>
          </a:xfrm>
        </p:grpSpPr>
        <p:sp>
          <p:nvSpPr>
            <p:cNvPr id="26" name="object 26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F8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0D9E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0D9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671186" y="4358462"/>
            <a:ext cx="40957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Calibri"/>
              <a:buChar char="•"/>
              <a:tabLst>
                <a:tab pos="241300" algn="l"/>
              </a:tabLst>
            </a:pPr>
            <a:r>
              <a:rPr sz="2200" b="1" spc="-40" dirty="0">
                <a:latin typeface="Calibri"/>
                <a:cs typeface="Calibri"/>
              </a:rPr>
              <a:t>Textured</a:t>
            </a:r>
            <a:r>
              <a:rPr sz="2200" b="1" spc="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&amp;</a:t>
            </a:r>
            <a:r>
              <a:rPr sz="2200" b="1" spc="-10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Glittering</a:t>
            </a:r>
            <a:r>
              <a:rPr sz="2200" b="1" spc="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/</a:t>
            </a:r>
            <a:r>
              <a:rPr sz="2200" b="1" spc="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12</a:t>
            </a:r>
            <a:r>
              <a:rPr sz="2200" b="1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Shades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14527" y="4270247"/>
            <a:ext cx="11163300" cy="1155700"/>
            <a:chOff x="414527" y="4270247"/>
            <a:chExt cx="11163300" cy="1155700"/>
          </a:xfrm>
        </p:grpSpPr>
        <p:sp>
          <p:nvSpPr>
            <p:cNvPr id="32" name="object 32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68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6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6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671186" y="5005832"/>
            <a:ext cx="3254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35" dirty="0">
                <a:latin typeface="Calibri"/>
                <a:cs typeface="Calibri"/>
              </a:rPr>
              <a:t>PART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10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&amp;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35" dirty="0">
                <a:latin typeface="Calibri"/>
                <a:cs typeface="Calibri"/>
              </a:rPr>
              <a:t>PART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20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14527" y="4879847"/>
            <a:ext cx="11163300" cy="1155700"/>
            <a:chOff x="414527" y="4879847"/>
            <a:chExt cx="11163300" cy="1155700"/>
          </a:xfrm>
        </p:grpSpPr>
        <p:sp>
          <p:nvSpPr>
            <p:cNvPr id="38" name="object 38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47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3E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671186" y="5615736"/>
            <a:ext cx="279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Acrylic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trowel/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Steel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trowel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414527" y="5489447"/>
            <a:ext cx="11163300" cy="1155700"/>
            <a:chOff x="414527" y="5489447"/>
            <a:chExt cx="11163300" cy="1155700"/>
          </a:xfrm>
        </p:grpSpPr>
        <p:sp>
          <p:nvSpPr>
            <p:cNvPr id="44" name="object 44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26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ED2D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ED2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4671186" y="6205524"/>
            <a:ext cx="31229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24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months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drum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packing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14527" y="6099047"/>
            <a:ext cx="4032885" cy="603885"/>
            <a:chOff x="414527" y="6099047"/>
            <a:chExt cx="4032885" cy="603885"/>
          </a:xfrm>
        </p:grpSpPr>
        <p:sp>
          <p:nvSpPr>
            <p:cNvPr id="50" name="object 50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5"/>
                  </a:lnTo>
                  <a:lnTo>
                    <a:pt x="28346" y="28346"/>
                  </a:lnTo>
                  <a:lnTo>
                    <a:pt x="7605" y="59107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107"/>
                  </a:lnTo>
                  <a:lnTo>
                    <a:pt x="3981307" y="28346"/>
                  </a:lnTo>
                  <a:lnTo>
                    <a:pt x="3950547" y="7605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06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107"/>
                  </a:lnTo>
                  <a:lnTo>
                    <a:pt x="28346" y="28346"/>
                  </a:lnTo>
                  <a:lnTo>
                    <a:pt x="59107" y="7605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5"/>
                  </a:lnTo>
                  <a:lnTo>
                    <a:pt x="3981307" y="28346"/>
                  </a:lnTo>
                  <a:lnTo>
                    <a:pt x="4002041" y="59107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989482" y="1688882"/>
            <a:ext cx="2880995" cy="4872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71475" marR="365125" algn="ctr">
              <a:lnSpc>
                <a:spcPct val="136700"/>
              </a:lnSpc>
              <a:spcBef>
                <a:spcPts val="13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Solvent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 Dilution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ratio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Coverage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Drying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nish/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Pack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4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Shelf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7" name="object 5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2871" y="0"/>
            <a:ext cx="2929126" cy="31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49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11309604" y="0"/>
                </a:moveTo>
                <a:lnTo>
                  <a:pt x="0" y="0"/>
                </a:lnTo>
                <a:lnTo>
                  <a:pt x="0" y="1190243"/>
                </a:lnTo>
                <a:lnTo>
                  <a:pt x="11309604" y="1190243"/>
                </a:lnTo>
                <a:lnTo>
                  <a:pt x="11309604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436" y="673744"/>
            <a:ext cx="1130998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FLORENTINA</a:t>
            </a:r>
            <a:r>
              <a:rPr sz="3200" spc="-35" dirty="0"/>
              <a:t> GLITTERATI</a:t>
            </a:r>
          </a:p>
          <a:p>
            <a:pPr marL="330835">
              <a:lnSpc>
                <a:spcPct val="100000"/>
              </a:lnSpc>
              <a:spcBef>
                <a:spcPts val="10"/>
              </a:spcBef>
            </a:pPr>
            <a:r>
              <a:rPr sz="3200" spc="-10" dirty="0">
                <a:latin typeface="Agency FB"/>
                <a:cs typeface="Agency FB"/>
              </a:rPr>
              <a:t>(PRODUCT</a:t>
            </a:r>
            <a:r>
              <a:rPr sz="3200" spc="10" dirty="0">
                <a:latin typeface="Agency FB"/>
                <a:cs typeface="Agency FB"/>
              </a:rPr>
              <a:t> </a:t>
            </a:r>
            <a:r>
              <a:rPr sz="3200" spc="-5" dirty="0">
                <a:latin typeface="Agency FB"/>
                <a:cs typeface="Agency FB"/>
              </a:rPr>
              <a:t>PREPARATION</a:t>
            </a:r>
            <a:r>
              <a:rPr sz="3200" spc="55" dirty="0">
                <a:latin typeface="Agency FB"/>
                <a:cs typeface="Agency FB"/>
              </a:rPr>
              <a:t> </a:t>
            </a:r>
            <a:r>
              <a:rPr sz="3200" spc="-5" dirty="0">
                <a:latin typeface="Agency FB"/>
                <a:cs typeface="Agency FB"/>
              </a:rPr>
              <a:t>&amp;</a:t>
            </a:r>
            <a:r>
              <a:rPr sz="3200" dirty="0">
                <a:latin typeface="Agency FB"/>
                <a:cs typeface="Agency FB"/>
              </a:rPr>
              <a:t> </a:t>
            </a:r>
            <a:r>
              <a:rPr sz="3200" spc="-5" dirty="0">
                <a:latin typeface="Agency FB"/>
                <a:cs typeface="Agency FB"/>
              </a:rPr>
              <a:t>APPLICATION</a:t>
            </a:r>
            <a:r>
              <a:rPr sz="3200" spc="10" dirty="0">
                <a:latin typeface="Agency FB"/>
                <a:cs typeface="Agency FB"/>
              </a:rPr>
              <a:t> </a:t>
            </a:r>
            <a:r>
              <a:rPr sz="3200" spc="-5" dirty="0">
                <a:latin typeface="Agency FB"/>
                <a:cs typeface="Agency FB"/>
              </a:rPr>
              <a:t>SYSTEM)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9940" y="1760501"/>
            <a:ext cx="6635750" cy="131826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700" b="1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3C3C3C"/>
                </a:solidFill>
                <a:latin typeface="Calibri"/>
                <a:cs typeface="Calibri"/>
              </a:rPr>
              <a:t>product</a:t>
            </a:r>
            <a:r>
              <a:rPr sz="1700" b="1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consists</a:t>
            </a:r>
            <a:r>
              <a:rPr sz="1700" b="1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C3C3C"/>
                </a:solidFill>
                <a:latin typeface="Calibri"/>
                <a:cs typeface="Calibri"/>
              </a:rPr>
              <a:t>2</a:t>
            </a:r>
            <a:r>
              <a:rPr sz="1700" b="1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components</a:t>
            </a:r>
            <a:endParaRPr sz="1700" dirty="0">
              <a:latin typeface="Calibri"/>
              <a:cs typeface="Calibri"/>
            </a:endParaRPr>
          </a:p>
          <a:p>
            <a:pPr marL="641985" indent="-305435">
              <a:lnSpc>
                <a:spcPct val="100000"/>
              </a:lnSpc>
              <a:spcBef>
                <a:spcPts val="61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641985" algn="l"/>
                <a:tab pos="642620" algn="l"/>
              </a:tabLst>
            </a:pP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Part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A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(10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kg)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specially</a:t>
            </a:r>
            <a:r>
              <a:rPr sz="15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formulated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medium</a:t>
            </a:r>
            <a:endParaRPr sz="1500" dirty="0">
              <a:latin typeface="Calibri"/>
              <a:cs typeface="Calibri"/>
            </a:endParaRPr>
          </a:p>
          <a:p>
            <a:pPr marL="641985" indent="-305435">
              <a:lnSpc>
                <a:spcPct val="100000"/>
              </a:lnSpc>
              <a:spcBef>
                <a:spcPts val="60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641985" algn="l"/>
                <a:tab pos="642620" algn="l"/>
              </a:tabLst>
            </a:pP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Part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B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(20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kg) –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Natural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aggregates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different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colored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stones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mica</a:t>
            </a:r>
            <a:r>
              <a:rPr sz="15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flakes</a:t>
            </a:r>
            <a:endParaRPr sz="1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700" b="1" spc="-10" dirty="0">
                <a:solidFill>
                  <a:srgbClr val="3C3C3C"/>
                </a:solidFill>
                <a:latin typeface="Calibri"/>
                <a:cs typeface="Calibri"/>
              </a:rPr>
              <a:t>Preparation</a:t>
            </a:r>
            <a:r>
              <a:rPr sz="1700" b="1" spc="-6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method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552" y="3053841"/>
            <a:ext cx="6170930" cy="9404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70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316865" algn="l"/>
                <a:tab pos="317500" algn="l"/>
              </a:tabLst>
            </a:pP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1.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Pour</a:t>
            </a:r>
            <a:r>
              <a:rPr sz="15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Part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A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into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empty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container</a:t>
            </a:r>
            <a:endParaRPr sz="150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60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316865" algn="l"/>
                <a:tab pos="317500" algn="l"/>
              </a:tabLst>
            </a:pP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2.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slowly</a:t>
            </a:r>
            <a:r>
              <a:rPr sz="15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add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Part</a:t>
            </a:r>
            <a:r>
              <a:rPr sz="15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B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into</a:t>
            </a:r>
            <a:r>
              <a:rPr sz="15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Part</a:t>
            </a:r>
            <a:r>
              <a:rPr sz="1500" spc="-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60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316865" algn="l"/>
                <a:tab pos="317500" algn="l"/>
              </a:tabLst>
            </a:pP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3.</a:t>
            </a:r>
            <a:r>
              <a:rPr sz="15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Mix</a:t>
            </a:r>
            <a:r>
              <a:rPr sz="15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contents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thoroughly</a:t>
            </a:r>
            <a:r>
              <a:rPr sz="1500" spc="-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 a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 uniform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consistency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15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mechanical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stirrer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840" y="3967708"/>
            <a:ext cx="11599545" cy="253174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700"/>
              </a:spcBef>
            </a:pP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Direction</a:t>
            </a:r>
            <a:r>
              <a:rPr sz="1700" b="1" spc="-4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700" b="1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use</a:t>
            </a:r>
            <a:endParaRPr sz="17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600"/>
              </a:spcBef>
            </a:pPr>
            <a:r>
              <a:rPr sz="1700" u="sng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Primer</a:t>
            </a:r>
            <a:r>
              <a:rPr sz="1700" u="sng" spc="-2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7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1700" spc="-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7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1</a:t>
            </a:r>
            <a:r>
              <a:rPr sz="17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WC</a:t>
            </a:r>
            <a:r>
              <a:rPr sz="17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exterior</a:t>
            </a:r>
            <a:r>
              <a:rPr sz="17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primer/Seal-o-prime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17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17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for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4-6hrs</a:t>
            </a:r>
            <a:endParaRPr sz="1700">
              <a:latin typeface="Calibri"/>
              <a:cs typeface="Calibri"/>
            </a:endParaRPr>
          </a:p>
          <a:p>
            <a:pPr marL="50800">
              <a:lnSpc>
                <a:spcPts val="1835"/>
              </a:lnSpc>
              <a:spcBef>
                <a:spcPts val="600"/>
              </a:spcBef>
            </a:pPr>
            <a:r>
              <a:rPr sz="1700" u="sng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Joint</a:t>
            </a:r>
            <a:r>
              <a:rPr sz="1700" u="sng" spc="-2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7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Sealer</a:t>
            </a:r>
            <a:r>
              <a:rPr sz="1700" u="sng" spc="-2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7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get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</a:t>
            </a:r>
            <a:r>
              <a:rPr sz="17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tile 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like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pattern</a:t>
            </a:r>
            <a:r>
              <a:rPr sz="1700" spc="-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17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grooves,</a:t>
            </a:r>
            <a:r>
              <a:rPr sz="17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1700" spc="-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1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as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per</a:t>
            </a:r>
            <a:r>
              <a:rPr sz="17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required</a:t>
            </a:r>
            <a:r>
              <a:rPr sz="1700" spc="-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shade.</a:t>
            </a:r>
            <a:r>
              <a:rPr sz="1700" spc="-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After</a:t>
            </a:r>
            <a:r>
              <a:rPr sz="17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8</a:t>
            </a:r>
            <a:r>
              <a:rPr sz="1700" spc="5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hrs,</a:t>
            </a:r>
            <a:r>
              <a:rPr sz="1700" spc="-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fix</a:t>
            </a:r>
            <a:r>
              <a:rPr sz="17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masking</a:t>
            </a:r>
            <a:r>
              <a:rPr sz="1700" spc="-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tape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as</a:t>
            </a:r>
            <a:endParaRPr sz="1700">
              <a:latin typeface="Calibri"/>
              <a:cs typeface="Calibri"/>
            </a:endParaRPr>
          </a:p>
          <a:p>
            <a:pPr marL="50800">
              <a:lnSpc>
                <a:spcPts val="1835"/>
              </a:lnSpc>
            </a:pP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per</a:t>
            </a:r>
            <a:r>
              <a:rPr sz="17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preferred</a:t>
            </a:r>
            <a:r>
              <a:rPr sz="1700" spc="-5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size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of the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grooves.</a:t>
            </a:r>
            <a:endParaRPr sz="1700">
              <a:latin typeface="Calibri"/>
              <a:cs typeface="Calibri"/>
            </a:endParaRPr>
          </a:p>
          <a:p>
            <a:pPr marL="50800" marR="164465">
              <a:lnSpc>
                <a:spcPts val="1630"/>
              </a:lnSpc>
              <a:spcBef>
                <a:spcPts val="994"/>
              </a:spcBef>
            </a:pPr>
            <a:r>
              <a:rPr sz="1700" u="sng" spc="-3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Texture </a:t>
            </a:r>
            <a:r>
              <a:rPr sz="17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– Apply smooth &amp;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uniform 1</a:t>
            </a:r>
            <a:r>
              <a:rPr sz="1650" spc="-7" baseline="25252" dirty="0">
                <a:solidFill>
                  <a:srgbClr val="3C3C3C"/>
                </a:solidFill>
                <a:latin typeface="Calibri"/>
                <a:cs typeface="Calibri"/>
              </a:rPr>
              <a:t>st</a:t>
            </a:r>
            <a:r>
              <a:rPr sz="1650" baseline="25252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coat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of Florentina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Glitteratti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(FG) by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trowel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&amp;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remove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masking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tape. Allow to </a:t>
            </a:r>
            <a:r>
              <a:rPr sz="1700" spc="5" dirty="0">
                <a:solidFill>
                  <a:srgbClr val="3C3C3C"/>
                </a:solidFill>
                <a:latin typeface="Calibri"/>
                <a:cs typeface="Calibri"/>
              </a:rPr>
              <a:t>dry </a:t>
            </a:r>
            <a:r>
              <a:rPr sz="1700" spc="-37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for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12-16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hrs. 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Re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fix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the masking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tape and apply 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2</a:t>
            </a:r>
            <a:r>
              <a:rPr sz="1650" spc="15" baseline="25252" dirty="0">
                <a:solidFill>
                  <a:srgbClr val="3C3C3C"/>
                </a:solidFill>
                <a:latin typeface="Calibri"/>
                <a:cs typeface="Calibri"/>
              </a:rPr>
              <a:t>nd</a:t>
            </a:r>
            <a:r>
              <a:rPr sz="1650" spc="22" baseline="25252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coat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of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FG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as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topcoat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to get desired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finish.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Remove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masking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tape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in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wet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 condition</a:t>
            </a:r>
            <a:r>
              <a:rPr sz="1700" spc="-5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17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17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to </a:t>
            </a:r>
            <a:r>
              <a:rPr sz="1700" spc="5" dirty="0">
                <a:solidFill>
                  <a:srgbClr val="3C3C3C"/>
                </a:solidFill>
                <a:latin typeface="Calibri"/>
                <a:cs typeface="Calibri"/>
              </a:rPr>
              <a:t>dry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overnight.</a:t>
            </a:r>
            <a:endParaRPr sz="1700">
              <a:latin typeface="Calibri"/>
              <a:cs typeface="Calibri"/>
            </a:endParaRPr>
          </a:p>
          <a:p>
            <a:pPr marL="50800" marR="43180">
              <a:lnSpc>
                <a:spcPct val="80000"/>
              </a:lnSpc>
              <a:spcBef>
                <a:spcPts val="1025"/>
              </a:spcBef>
            </a:pPr>
            <a:r>
              <a:rPr sz="1700" u="sng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Clear </a:t>
            </a:r>
            <a:r>
              <a:rPr sz="1700" u="sng" spc="-1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coat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– Apply 1 or 2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coats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of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Solitaire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Acrylic Clear-Gloss with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recommended dilution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as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finishing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coat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to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increase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longevity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and </a:t>
            </a:r>
            <a:r>
              <a:rPr sz="1700" spc="-37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avoid</a:t>
            </a:r>
            <a:r>
              <a:rPr sz="1700" spc="-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dust</a:t>
            </a:r>
            <a:r>
              <a:rPr sz="17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deposition.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2871" y="0"/>
            <a:ext cx="2929126" cy="313334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167116" y="3563111"/>
            <a:ext cx="3456940" cy="597535"/>
            <a:chOff x="8167116" y="3563111"/>
            <a:chExt cx="3456940" cy="597535"/>
          </a:xfrm>
        </p:grpSpPr>
        <p:sp>
          <p:nvSpPr>
            <p:cNvPr id="9" name="object 9"/>
            <p:cNvSpPr/>
            <p:nvPr/>
          </p:nvSpPr>
          <p:spPr>
            <a:xfrm>
              <a:off x="8178546" y="3574541"/>
              <a:ext cx="3434079" cy="574675"/>
            </a:xfrm>
            <a:custGeom>
              <a:avLst/>
              <a:gdLst/>
              <a:ahLst/>
              <a:cxnLst/>
              <a:rect l="l" t="t" r="r" b="b"/>
              <a:pathLst>
                <a:path w="3434079" h="574675">
                  <a:moveTo>
                    <a:pt x="3337813" y="0"/>
                  </a:moveTo>
                  <a:lnTo>
                    <a:pt x="95757" y="0"/>
                  </a:lnTo>
                  <a:lnTo>
                    <a:pt x="58507" y="7532"/>
                  </a:lnTo>
                  <a:lnTo>
                    <a:pt x="28067" y="28067"/>
                  </a:lnTo>
                  <a:lnTo>
                    <a:pt x="7532" y="58507"/>
                  </a:lnTo>
                  <a:lnTo>
                    <a:pt x="0" y="95758"/>
                  </a:lnTo>
                  <a:lnTo>
                    <a:pt x="0" y="478790"/>
                  </a:lnTo>
                  <a:lnTo>
                    <a:pt x="7532" y="516040"/>
                  </a:lnTo>
                  <a:lnTo>
                    <a:pt x="28066" y="546481"/>
                  </a:lnTo>
                  <a:lnTo>
                    <a:pt x="58507" y="567015"/>
                  </a:lnTo>
                  <a:lnTo>
                    <a:pt x="95757" y="574548"/>
                  </a:lnTo>
                  <a:lnTo>
                    <a:pt x="3337813" y="574548"/>
                  </a:lnTo>
                  <a:lnTo>
                    <a:pt x="3375064" y="567015"/>
                  </a:lnTo>
                  <a:lnTo>
                    <a:pt x="3405504" y="546481"/>
                  </a:lnTo>
                  <a:lnTo>
                    <a:pt x="3426039" y="516040"/>
                  </a:lnTo>
                  <a:lnTo>
                    <a:pt x="3433572" y="478790"/>
                  </a:lnTo>
                  <a:lnTo>
                    <a:pt x="3433572" y="95758"/>
                  </a:lnTo>
                  <a:lnTo>
                    <a:pt x="3426039" y="58507"/>
                  </a:lnTo>
                  <a:lnTo>
                    <a:pt x="3405504" y="28066"/>
                  </a:lnTo>
                  <a:lnTo>
                    <a:pt x="3375064" y="7532"/>
                  </a:lnTo>
                  <a:lnTo>
                    <a:pt x="3337813" y="0"/>
                  </a:lnTo>
                  <a:close/>
                </a:path>
              </a:pathLst>
            </a:custGeom>
            <a:solidFill>
              <a:srgbClr val="4D13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78546" y="3574541"/>
              <a:ext cx="3434079" cy="574675"/>
            </a:xfrm>
            <a:custGeom>
              <a:avLst/>
              <a:gdLst/>
              <a:ahLst/>
              <a:cxnLst/>
              <a:rect l="l" t="t" r="r" b="b"/>
              <a:pathLst>
                <a:path w="3434079" h="574675">
                  <a:moveTo>
                    <a:pt x="0" y="95758"/>
                  </a:moveTo>
                  <a:lnTo>
                    <a:pt x="7532" y="58507"/>
                  </a:lnTo>
                  <a:lnTo>
                    <a:pt x="28067" y="28067"/>
                  </a:lnTo>
                  <a:lnTo>
                    <a:pt x="58507" y="7532"/>
                  </a:lnTo>
                  <a:lnTo>
                    <a:pt x="95757" y="0"/>
                  </a:lnTo>
                  <a:lnTo>
                    <a:pt x="3337813" y="0"/>
                  </a:lnTo>
                  <a:lnTo>
                    <a:pt x="3375064" y="7532"/>
                  </a:lnTo>
                  <a:lnTo>
                    <a:pt x="3405504" y="28066"/>
                  </a:lnTo>
                  <a:lnTo>
                    <a:pt x="3426039" y="58507"/>
                  </a:lnTo>
                  <a:lnTo>
                    <a:pt x="3433572" y="95758"/>
                  </a:lnTo>
                  <a:lnTo>
                    <a:pt x="3433572" y="478790"/>
                  </a:lnTo>
                  <a:lnTo>
                    <a:pt x="3426039" y="516040"/>
                  </a:lnTo>
                  <a:lnTo>
                    <a:pt x="3405504" y="546481"/>
                  </a:lnTo>
                  <a:lnTo>
                    <a:pt x="3375064" y="567015"/>
                  </a:lnTo>
                  <a:lnTo>
                    <a:pt x="3337813" y="574548"/>
                  </a:lnTo>
                  <a:lnTo>
                    <a:pt x="95757" y="574548"/>
                  </a:lnTo>
                  <a:lnTo>
                    <a:pt x="58507" y="567015"/>
                  </a:lnTo>
                  <a:lnTo>
                    <a:pt x="28066" y="546481"/>
                  </a:lnTo>
                  <a:lnTo>
                    <a:pt x="7532" y="516040"/>
                  </a:lnTo>
                  <a:lnTo>
                    <a:pt x="0" y="478790"/>
                  </a:lnTo>
                  <a:lnTo>
                    <a:pt x="0" y="95758"/>
                  </a:lnTo>
                  <a:close/>
                </a:path>
              </a:pathLst>
            </a:custGeom>
            <a:ln w="22860">
              <a:solidFill>
                <a:srgbClr val="360A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346185" y="3702811"/>
            <a:ext cx="3097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Recommended</a:t>
            </a:r>
            <a:r>
              <a:rPr sz="1800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Gill Sans MT"/>
                <a:cs typeface="Gill Sans MT"/>
              </a:rPr>
              <a:t>DFT:</a:t>
            </a:r>
            <a:r>
              <a:rPr sz="1800" spc="3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1.5</a:t>
            </a:r>
            <a:r>
              <a:rPr sz="18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18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2</a:t>
            </a:r>
            <a:r>
              <a:rPr sz="18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mm</a:t>
            </a:r>
            <a:endParaRPr sz="180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34602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436" y="417879"/>
            <a:ext cx="11309985" cy="13869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4200" dirty="0">
              <a:latin typeface="Times New Roman"/>
              <a:cs typeface="Times New Roman"/>
            </a:endParaRPr>
          </a:p>
          <a:p>
            <a:pPr marL="231775">
              <a:lnSpc>
                <a:spcPct val="100000"/>
              </a:lnSpc>
            </a:pPr>
            <a:r>
              <a:rPr sz="4800" spc="-10" dirty="0"/>
              <a:t>FLOREN</a:t>
            </a:r>
            <a:r>
              <a:rPr sz="4800" dirty="0"/>
              <a:t>T</a:t>
            </a:r>
            <a:r>
              <a:rPr sz="4800" spc="-5" dirty="0"/>
              <a:t>INA</a:t>
            </a:r>
            <a:r>
              <a:rPr sz="4800" dirty="0"/>
              <a:t> </a:t>
            </a:r>
            <a:r>
              <a:rPr sz="4800" spc="-10" dirty="0"/>
              <a:t>GL</a:t>
            </a:r>
            <a:r>
              <a:rPr sz="4800" spc="-20" dirty="0"/>
              <a:t>I</a:t>
            </a:r>
            <a:r>
              <a:rPr sz="4800" spc="-5" dirty="0"/>
              <a:t>TT</a:t>
            </a:r>
            <a:r>
              <a:rPr sz="4800" dirty="0"/>
              <a:t>E</a:t>
            </a:r>
            <a:r>
              <a:rPr sz="4800" spc="-5" dirty="0"/>
              <a:t>R</a:t>
            </a:r>
            <a:r>
              <a:rPr sz="4800" spc="-285" dirty="0"/>
              <a:t>A</a:t>
            </a:r>
            <a:r>
              <a:rPr sz="4800" spc="-5" dirty="0"/>
              <a:t>TI</a:t>
            </a:r>
            <a:r>
              <a:rPr sz="4800" spc="-345" dirty="0"/>
              <a:t> </a:t>
            </a:r>
            <a:r>
              <a:rPr sz="4800" spc="-5" dirty="0"/>
              <a:t>T</a:t>
            </a:r>
            <a:r>
              <a:rPr sz="4800" dirty="0"/>
              <a:t>E</a:t>
            </a:r>
            <a:r>
              <a:rPr sz="4800" spc="-5" dirty="0"/>
              <a:t>XTURE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923288"/>
            <a:ext cx="3815079" cy="4709160"/>
            <a:chOff x="0" y="1923288"/>
            <a:chExt cx="3815079" cy="4709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23288"/>
              <a:ext cx="3814572" cy="47091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01446" y="5391150"/>
              <a:ext cx="1842770" cy="955675"/>
            </a:xfrm>
            <a:custGeom>
              <a:avLst/>
              <a:gdLst/>
              <a:ahLst/>
              <a:cxnLst/>
              <a:rect l="l" t="t" r="r" b="b"/>
              <a:pathLst>
                <a:path w="1842770" h="955675">
                  <a:moveTo>
                    <a:pt x="0" y="159258"/>
                  </a:moveTo>
                  <a:lnTo>
                    <a:pt x="8118" y="108898"/>
                  </a:lnTo>
                  <a:lnTo>
                    <a:pt x="30726" y="65178"/>
                  </a:lnTo>
                  <a:lnTo>
                    <a:pt x="65200" y="30711"/>
                  </a:lnTo>
                  <a:lnTo>
                    <a:pt x="108918" y="8113"/>
                  </a:lnTo>
                  <a:lnTo>
                    <a:pt x="159257" y="0"/>
                  </a:lnTo>
                  <a:lnTo>
                    <a:pt x="1683258" y="0"/>
                  </a:lnTo>
                  <a:lnTo>
                    <a:pt x="1733617" y="8113"/>
                  </a:lnTo>
                  <a:lnTo>
                    <a:pt x="1777337" y="30711"/>
                  </a:lnTo>
                  <a:lnTo>
                    <a:pt x="1811804" y="65178"/>
                  </a:lnTo>
                  <a:lnTo>
                    <a:pt x="1834402" y="108898"/>
                  </a:lnTo>
                  <a:lnTo>
                    <a:pt x="1842515" y="159258"/>
                  </a:lnTo>
                  <a:lnTo>
                    <a:pt x="1842515" y="796290"/>
                  </a:lnTo>
                  <a:lnTo>
                    <a:pt x="1834402" y="846624"/>
                  </a:lnTo>
                  <a:lnTo>
                    <a:pt x="1811804" y="890342"/>
                  </a:lnTo>
                  <a:lnTo>
                    <a:pt x="1777337" y="924818"/>
                  </a:lnTo>
                  <a:lnTo>
                    <a:pt x="1733617" y="947428"/>
                  </a:lnTo>
                  <a:lnTo>
                    <a:pt x="1683258" y="955548"/>
                  </a:lnTo>
                  <a:lnTo>
                    <a:pt x="159257" y="955548"/>
                  </a:lnTo>
                  <a:lnTo>
                    <a:pt x="108918" y="947428"/>
                  </a:lnTo>
                  <a:lnTo>
                    <a:pt x="65200" y="924818"/>
                  </a:lnTo>
                  <a:lnTo>
                    <a:pt x="30726" y="890342"/>
                  </a:lnTo>
                  <a:lnTo>
                    <a:pt x="8118" y="846624"/>
                  </a:lnTo>
                  <a:lnTo>
                    <a:pt x="0" y="796290"/>
                  </a:lnTo>
                  <a:lnTo>
                    <a:pt x="0" y="159258"/>
                  </a:lnTo>
                  <a:close/>
                </a:path>
              </a:pathLst>
            </a:custGeom>
            <a:ln w="22860">
              <a:solidFill>
                <a:srgbClr val="360A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078723" y="1946148"/>
            <a:ext cx="4095115" cy="4686300"/>
            <a:chOff x="8078723" y="1946148"/>
            <a:chExt cx="4095115" cy="46863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8723" y="1946148"/>
              <a:ext cx="4094987" cy="4686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205721" y="5290566"/>
              <a:ext cx="1842770" cy="955675"/>
            </a:xfrm>
            <a:custGeom>
              <a:avLst/>
              <a:gdLst/>
              <a:ahLst/>
              <a:cxnLst/>
              <a:rect l="l" t="t" r="r" b="b"/>
              <a:pathLst>
                <a:path w="1842770" h="955675">
                  <a:moveTo>
                    <a:pt x="0" y="159258"/>
                  </a:moveTo>
                  <a:lnTo>
                    <a:pt x="8113" y="108898"/>
                  </a:lnTo>
                  <a:lnTo>
                    <a:pt x="30711" y="65178"/>
                  </a:lnTo>
                  <a:lnTo>
                    <a:pt x="65178" y="30711"/>
                  </a:lnTo>
                  <a:lnTo>
                    <a:pt x="108898" y="8113"/>
                  </a:lnTo>
                  <a:lnTo>
                    <a:pt x="159257" y="0"/>
                  </a:lnTo>
                  <a:lnTo>
                    <a:pt x="1683257" y="0"/>
                  </a:lnTo>
                  <a:lnTo>
                    <a:pt x="1733617" y="8113"/>
                  </a:lnTo>
                  <a:lnTo>
                    <a:pt x="1777337" y="30711"/>
                  </a:lnTo>
                  <a:lnTo>
                    <a:pt x="1811804" y="65178"/>
                  </a:lnTo>
                  <a:lnTo>
                    <a:pt x="1834402" y="108898"/>
                  </a:lnTo>
                  <a:lnTo>
                    <a:pt x="1842516" y="159258"/>
                  </a:lnTo>
                  <a:lnTo>
                    <a:pt x="1842516" y="796290"/>
                  </a:lnTo>
                  <a:lnTo>
                    <a:pt x="1834402" y="846629"/>
                  </a:lnTo>
                  <a:lnTo>
                    <a:pt x="1811804" y="890347"/>
                  </a:lnTo>
                  <a:lnTo>
                    <a:pt x="1777337" y="924821"/>
                  </a:lnTo>
                  <a:lnTo>
                    <a:pt x="1733617" y="947429"/>
                  </a:lnTo>
                  <a:lnTo>
                    <a:pt x="1683257" y="955548"/>
                  </a:lnTo>
                  <a:lnTo>
                    <a:pt x="159257" y="955548"/>
                  </a:lnTo>
                  <a:lnTo>
                    <a:pt x="108898" y="947429"/>
                  </a:lnTo>
                  <a:lnTo>
                    <a:pt x="65178" y="924821"/>
                  </a:lnTo>
                  <a:lnTo>
                    <a:pt x="30711" y="890347"/>
                  </a:lnTo>
                  <a:lnTo>
                    <a:pt x="8113" y="846629"/>
                  </a:lnTo>
                  <a:lnTo>
                    <a:pt x="0" y="796290"/>
                  </a:lnTo>
                  <a:lnTo>
                    <a:pt x="0" y="159258"/>
                  </a:lnTo>
                  <a:close/>
                </a:path>
              </a:pathLst>
            </a:custGeom>
            <a:ln w="22860">
              <a:solidFill>
                <a:srgbClr val="360A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079747" y="1923288"/>
            <a:ext cx="3721735" cy="4709160"/>
            <a:chOff x="4079747" y="1923288"/>
            <a:chExt cx="3721735" cy="470916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79747" y="1923288"/>
              <a:ext cx="3721607" cy="470916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19293" y="5391150"/>
              <a:ext cx="1842770" cy="955675"/>
            </a:xfrm>
            <a:custGeom>
              <a:avLst/>
              <a:gdLst/>
              <a:ahLst/>
              <a:cxnLst/>
              <a:rect l="l" t="t" r="r" b="b"/>
              <a:pathLst>
                <a:path w="1842770" h="955675">
                  <a:moveTo>
                    <a:pt x="0" y="159258"/>
                  </a:moveTo>
                  <a:lnTo>
                    <a:pt x="8113" y="108898"/>
                  </a:lnTo>
                  <a:lnTo>
                    <a:pt x="30711" y="65178"/>
                  </a:lnTo>
                  <a:lnTo>
                    <a:pt x="65178" y="30711"/>
                  </a:lnTo>
                  <a:lnTo>
                    <a:pt x="108898" y="8113"/>
                  </a:lnTo>
                  <a:lnTo>
                    <a:pt x="159257" y="0"/>
                  </a:lnTo>
                  <a:lnTo>
                    <a:pt x="1683257" y="0"/>
                  </a:lnTo>
                  <a:lnTo>
                    <a:pt x="1733617" y="8113"/>
                  </a:lnTo>
                  <a:lnTo>
                    <a:pt x="1777337" y="30711"/>
                  </a:lnTo>
                  <a:lnTo>
                    <a:pt x="1811804" y="65178"/>
                  </a:lnTo>
                  <a:lnTo>
                    <a:pt x="1834402" y="108898"/>
                  </a:lnTo>
                  <a:lnTo>
                    <a:pt x="1842515" y="159258"/>
                  </a:lnTo>
                  <a:lnTo>
                    <a:pt x="1842515" y="796290"/>
                  </a:lnTo>
                  <a:lnTo>
                    <a:pt x="1834402" y="846624"/>
                  </a:lnTo>
                  <a:lnTo>
                    <a:pt x="1811804" y="890342"/>
                  </a:lnTo>
                  <a:lnTo>
                    <a:pt x="1777337" y="924818"/>
                  </a:lnTo>
                  <a:lnTo>
                    <a:pt x="1733617" y="947428"/>
                  </a:lnTo>
                  <a:lnTo>
                    <a:pt x="1683257" y="955548"/>
                  </a:lnTo>
                  <a:lnTo>
                    <a:pt x="159257" y="955548"/>
                  </a:lnTo>
                  <a:lnTo>
                    <a:pt x="108898" y="947428"/>
                  </a:lnTo>
                  <a:lnTo>
                    <a:pt x="65178" y="924818"/>
                  </a:lnTo>
                  <a:lnTo>
                    <a:pt x="30711" y="890342"/>
                  </a:lnTo>
                  <a:lnTo>
                    <a:pt x="8113" y="846624"/>
                  </a:lnTo>
                  <a:lnTo>
                    <a:pt x="0" y="796290"/>
                  </a:lnTo>
                  <a:lnTo>
                    <a:pt x="0" y="159258"/>
                  </a:lnTo>
                  <a:close/>
                </a:path>
              </a:pathLst>
            </a:custGeom>
            <a:ln w="22860">
              <a:solidFill>
                <a:srgbClr val="360A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360677" y="5711138"/>
            <a:ext cx="9220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Dark</a:t>
            </a:r>
            <a:r>
              <a:rPr sz="1800" spc="-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side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60085" y="5711138"/>
            <a:ext cx="1360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Deep</a:t>
            </a:r>
            <a:r>
              <a:rPr sz="1800" spc="-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Gill Sans MT"/>
                <a:cs typeface="Gill Sans MT"/>
              </a:rPr>
              <a:t>treasure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16871" y="5610555"/>
            <a:ext cx="1219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Electric</a:t>
            </a:r>
            <a:r>
              <a:rPr sz="1800" spc="-7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ill Sans MT"/>
                <a:cs typeface="Gill Sans MT"/>
              </a:rPr>
              <a:t>wine</a:t>
            </a:r>
            <a:endParaRPr sz="180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05275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91282"/>
            <a:ext cx="3870960" cy="496671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88680" y="1891282"/>
            <a:ext cx="3703320" cy="496671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288535" y="1891282"/>
            <a:ext cx="3851275" cy="4966970"/>
            <a:chOff x="4288535" y="1891282"/>
            <a:chExt cx="3851275" cy="496697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8535" y="1891282"/>
              <a:ext cx="3851148" cy="49667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19293" y="5391149"/>
              <a:ext cx="1842770" cy="955675"/>
            </a:xfrm>
            <a:custGeom>
              <a:avLst/>
              <a:gdLst/>
              <a:ahLst/>
              <a:cxnLst/>
              <a:rect l="l" t="t" r="r" b="b"/>
              <a:pathLst>
                <a:path w="1842770" h="955675">
                  <a:moveTo>
                    <a:pt x="0" y="159258"/>
                  </a:moveTo>
                  <a:lnTo>
                    <a:pt x="8113" y="108898"/>
                  </a:lnTo>
                  <a:lnTo>
                    <a:pt x="30711" y="65178"/>
                  </a:lnTo>
                  <a:lnTo>
                    <a:pt x="65178" y="30711"/>
                  </a:lnTo>
                  <a:lnTo>
                    <a:pt x="108898" y="8113"/>
                  </a:lnTo>
                  <a:lnTo>
                    <a:pt x="159257" y="0"/>
                  </a:lnTo>
                  <a:lnTo>
                    <a:pt x="1683257" y="0"/>
                  </a:lnTo>
                  <a:lnTo>
                    <a:pt x="1733617" y="8113"/>
                  </a:lnTo>
                  <a:lnTo>
                    <a:pt x="1777337" y="30711"/>
                  </a:lnTo>
                  <a:lnTo>
                    <a:pt x="1811804" y="65178"/>
                  </a:lnTo>
                  <a:lnTo>
                    <a:pt x="1834402" y="108898"/>
                  </a:lnTo>
                  <a:lnTo>
                    <a:pt x="1842515" y="159258"/>
                  </a:lnTo>
                  <a:lnTo>
                    <a:pt x="1842515" y="796290"/>
                  </a:lnTo>
                  <a:lnTo>
                    <a:pt x="1834402" y="846624"/>
                  </a:lnTo>
                  <a:lnTo>
                    <a:pt x="1811804" y="890342"/>
                  </a:lnTo>
                  <a:lnTo>
                    <a:pt x="1777337" y="924818"/>
                  </a:lnTo>
                  <a:lnTo>
                    <a:pt x="1733617" y="947428"/>
                  </a:lnTo>
                  <a:lnTo>
                    <a:pt x="1683257" y="955548"/>
                  </a:lnTo>
                  <a:lnTo>
                    <a:pt x="159257" y="955548"/>
                  </a:lnTo>
                  <a:lnTo>
                    <a:pt x="108898" y="947428"/>
                  </a:lnTo>
                  <a:lnTo>
                    <a:pt x="65178" y="924818"/>
                  </a:lnTo>
                  <a:lnTo>
                    <a:pt x="30711" y="890342"/>
                  </a:lnTo>
                  <a:lnTo>
                    <a:pt x="8113" y="846624"/>
                  </a:lnTo>
                  <a:lnTo>
                    <a:pt x="0" y="796290"/>
                  </a:lnTo>
                  <a:lnTo>
                    <a:pt x="0" y="159258"/>
                  </a:lnTo>
                  <a:close/>
                </a:path>
              </a:pathLst>
            </a:custGeom>
            <a:ln w="22860">
              <a:solidFill>
                <a:srgbClr val="360A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3815" y="368306"/>
            <a:ext cx="10378821" cy="110991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231775">
              <a:lnSpc>
                <a:spcPct val="100000"/>
              </a:lnSpc>
            </a:pPr>
            <a:r>
              <a:rPr sz="4000" spc="-10" dirty="0">
                <a:solidFill>
                  <a:schemeClr val="tx1"/>
                </a:solidFill>
              </a:rPr>
              <a:t>FLOREN</a:t>
            </a:r>
            <a:r>
              <a:rPr sz="4000" dirty="0">
                <a:solidFill>
                  <a:schemeClr val="tx1"/>
                </a:solidFill>
              </a:rPr>
              <a:t>T</a:t>
            </a:r>
            <a:r>
              <a:rPr sz="4000" spc="-5" dirty="0">
                <a:solidFill>
                  <a:schemeClr val="tx1"/>
                </a:solidFill>
              </a:rPr>
              <a:t>INA</a:t>
            </a:r>
            <a:r>
              <a:rPr sz="4000" dirty="0">
                <a:solidFill>
                  <a:schemeClr val="tx1"/>
                </a:solidFill>
              </a:rPr>
              <a:t> </a:t>
            </a:r>
            <a:r>
              <a:rPr sz="4000" spc="-10" dirty="0">
                <a:solidFill>
                  <a:schemeClr val="tx1"/>
                </a:solidFill>
              </a:rPr>
              <a:t>GL</a:t>
            </a:r>
            <a:r>
              <a:rPr sz="4000" spc="-20" dirty="0">
                <a:solidFill>
                  <a:schemeClr val="tx1"/>
                </a:solidFill>
              </a:rPr>
              <a:t>I</a:t>
            </a:r>
            <a:r>
              <a:rPr sz="4000" spc="-5" dirty="0">
                <a:solidFill>
                  <a:schemeClr val="tx1"/>
                </a:solidFill>
              </a:rPr>
              <a:t>TT</a:t>
            </a:r>
            <a:r>
              <a:rPr sz="4000" dirty="0">
                <a:solidFill>
                  <a:schemeClr val="tx1"/>
                </a:solidFill>
              </a:rPr>
              <a:t>E</a:t>
            </a:r>
            <a:r>
              <a:rPr sz="4000" spc="-5" dirty="0">
                <a:solidFill>
                  <a:schemeClr val="tx1"/>
                </a:solidFill>
              </a:rPr>
              <a:t>R</a:t>
            </a:r>
            <a:r>
              <a:rPr sz="4000" spc="-285" dirty="0">
                <a:solidFill>
                  <a:schemeClr val="tx1"/>
                </a:solidFill>
              </a:rPr>
              <a:t>A</a:t>
            </a:r>
            <a:r>
              <a:rPr sz="4000" spc="-5" dirty="0">
                <a:solidFill>
                  <a:schemeClr val="tx1"/>
                </a:solidFill>
              </a:rPr>
              <a:t>TI</a:t>
            </a:r>
            <a:r>
              <a:rPr sz="4000" spc="-345" dirty="0">
                <a:solidFill>
                  <a:schemeClr val="tx1"/>
                </a:solidFill>
              </a:rPr>
              <a:t> </a:t>
            </a:r>
            <a:r>
              <a:rPr sz="4000" spc="-5" dirty="0">
                <a:solidFill>
                  <a:schemeClr val="tx1"/>
                </a:solidFill>
              </a:rPr>
              <a:t>T</a:t>
            </a:r>
            <a:r>
              <a:rPr sz="4000" dirty="0">
                <a:solidFill>
                  <a:schemeClr val="tx1"/>
                </a:solidFill>
              </a:rPr>
              <a:t>E</a:t>
            </a:r>
            <a:r>
              <a:rPr sz="4000" spc="-5" dirty="0">
                <a:solidFill>
                  <a:schemeClr val="tx1"/>
                </a:solidFill>
              </a:rPr>
              <a:t>XTURE</a:t>
            </a:r>
          </a:p>
        </p:txBody>
      </p:sp>
      <p:sp>
        <p:nvSpPr>
          <p:cNvPr id="8" name="object 8"/>
          <p:cNvSpPr/>
          <p:nvPr/>
        </p:nvSpPr>
        <p:spPr>
          <a:xfrm>
            <a:off x="901446" y="5391150"/>
            <a:ext cx="1842770" cy="955675"/>
          </a:xfrm>
          <a:custGeom>
            <a:avLst/>
            <a:gdLst/>
            <a:ahLst/>
            <a:cxnLst/>
            <a:rect l="l" t="t" r="r" b="b"/>
            <a:pathLst>
              <a:path w="1842770" h="955675">
                <a:moveTo>
                  <a:pt x="0" y="159258"/>
                </a:moveTo>
                <a:lnTo>
                  <a:pt x="8118" y="108898"/>
                </a:lnTo>
                <a:lnTo>
                  <a:pt x="30726" y="65178"/>
                </a:lnTo>
                <a:lnTo>
                  <a:pt x="65200" y="30711"/>
                </a:lnTo>
                <a:lnTo>
                  <a:pt x="108918" y="8113"/>
                </a:lnTo>
                <a:lnTo>
                  <a:pt x="159257" y="0"/>
                </a:lnTo>
                <a:lnTo>
                  <a:pt x="1683258" y="0"/>
                </a:lnTo>
                <a:lnTo>
                  <a:pt x="1733617" y="8113"/>
                </a:lnTo>
                <a:lnTo>
                  <a:pt x="1777337" y="30711"/>
                </a:lnTo>
                <a:lnTo>
                  <a:pt x="1811804" y="65178"/>
                </a:lnTo>
                <a:lnTo>
                  <a:pt x="1834402" y="108898"/>
                </a:lnTo>
                <a:lnTo>
                  <a:pt x="1842515" y="159258"/>
                </a:lnTo>
                <a:lnTo>
                  <a:pt x="1842515" y="796290"/>
                </a:lnTo>
                <a:lnTo>
                  <a:pt x="1834402" y="846624"/>
                </a:lnTo>
                <a:lnTo>
                  <a:pt x="1811804" y="890342"/>
                </a:lnTo>
                <a:lnTo>
                  <a:pt x="1777337" y="924818"/>
                </a:lnTo>
                <a:lnTo>
                  <a:pt x="1733617" y="947428"/>
                </a:lnTo>
                <a:lnTo>
                  <a:pt x="1683258" y="955548"/>
                </a:lnTo>
                <a:lnTo>
                  <a:pt x="159257" y="955548"/>
                </a:lnTo>
                <a:lnTo>
                  <a:pt x="108918" y="947428"/>
                </a:lnTo>
                <a:lnTo>
                  <a:pt x="65200" y="924818"/>
                </a:lnTo>
                <a:lnTo>
                  <a:pt x="30726" y="890342"/>
                </a:lnTo>
                <a:lnTo>
                  <a:pt x="8118" y="846624"/>
                </a:lnTo>
                <a:lnTo>
                  <a:pt x="0" y="796290"/>
                </a:lnTo>
                <a:lnTo>
                  <a:pt x="0" y="159258"/>
                </a:lnTo>
                <a:close/>
              </a:path>
            </a:pathLst>
          </a:custGeom>
          <a:ln w="22860">
            <a:solidFill>
              <a:srgbClr val="360A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52524" y="5711138"/>
            <a:ext cx="1137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Elegant</a:t>
            </a:r>
            <a:r>
              <a:rPr sz="1800" spc="-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Gill Sans MT"/>
                <a:cs typeface="Gill Sans MT"/>
              </a:rPr>
              <a:t>grey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82005" y="5711138"/>
            <a:ext cx="1118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White</a:t>
            </a:r>
            <a:r>
              <a:rPr sz="1800" spc="-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duck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205721" y="5290565"/>
            <a:ext cx="1842770" cy="955675"/>
          </a:xfrm>
          <a:custGeom>
            <a:avLst/>
            <a:gdLst/>
            <a:ahLst/>
            <a:cxnLst/>
            <a:rect l="l" t="t" r="r" b="b"/>
            <a:pathLst>
              <a:path w="1842770" h="955675">
                <a:moveTo>
                  <a:pt x="0" y="159258"/>
                </a:moveTo>
                <a:lnTo>
                  <a:pt x="8113" y="108898"/>
                </a:lnTo>
                <a:lnTo>
                  <a:pt x="30711" y="65178"/>
                </a:lnTo>
                <a:lnTo>
                  <a:pt x="65178" y="30711"/>
                </a:lnTo>
                <a:lnTo>
                  <a:pt x="108898" y="8113"/>
                </a:lnTo>
                <a:lnTo>
                  <a:pt x="159257" y="0"/>
                </a:lnTo>
                <a:lnTo>
                  <a:pt x="1683257" y="0"/>
                </a:lnTo>
                <a:lnTo>
                  <a:pt x="1733617" y="8113"/>
                </a:lnTo>
                <a:lnTo>
                  <a:pt x="1777337" y="30711"/>
                </a:lnTo>
                <a:lnTo>
                  <a:pt x="1811804" y="65178"/>
                </a:lnTo>
                <a:lnTo>
                  <a:pt x="1834402" y="108898"/>
                </a:lnTo>
                <a:lnTo>
                  <a:pt x="1842516" y="159258"/>
                </a:lnTo>
                <a:lnTo>
                  <a:pt x="1842516" y="796290"/>
                </a:lnTo>
                <a:lnTo>
                  <a:pt x="1834402" y="846629"/>
                </a:lnTo>
                <a:lnTo>
                  <a:pt x="1811804" y="890347"/>
                </a:lnTo>
                <a:lnTo>
                  <a:pt x="1777337" y="924821"/>
                </a:lnTo>
                <a:lnTo>
                  <a:pt x="1733617" y="947429"/>
                </a:lnTo>
                <a:lnTo>
                  <a:pt x="1683257" y="955548"/>
                </a:lnTo>
                <a:lnTo>
                  <a:pt x="159257" y="955548"/>
                </a:lnTo>
                <a:lnTo>
                  <a:pt x="108898" y="947429"/>
                </a:lnTo>
                <a:lnTo>
                  <a:pt x="65178" y="924821"/>
                </a:lnTo>
                <a:lnTo>
                  <a:pt x="30711" y="890347"/>
                </a:lnTo>
                <a:lnTo>
                  <a:pt x="8113" y="846629"/>
                </a:lnTo>
                <a:lnTo>
                  <a:pt x="0" y="796290"/>
                </a:lnTo>
                <a:lnTo>
                  <a:pt x="0" y="159258"/>
                </a:lnTo>
                <a:close/>
              </a:path>
            </a:pathLst>
          </a:custGeom>
          <a:ln w="22860">
            <a:solidFill>
              <a:srgbClr val="360A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707371" y="5610555"/>
            <a:ext cx="8394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Milk</a:t>
            </a:r>
            <a:r>
              <a:rPr sz="1800" spc="-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Gill Sans MT"/>
                <a:cs typeface="Gill Sans MT"/>
              </a:rPr>
              <a:t>lake</a:t>
            </a:r>
            <a:endParaRPr sz="180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91360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4312920"/>
            <a:chOff x="0" y="0"/>
            <a:chExt cx="12192000" cy="4312920"/>
          </a:xfrm>
        </p:grpSpPr>
        <p:sp>
          <p:nvSpPr>
            <p:cNvPr id="3" name="object 3"/>
            <p:cNvSpPr/>
            <p:nvPr/>
          </p:nvSpPr>
          <p:spPr>
            <a:xfrm>
              <a:off x="440436" y="614172"/>
              <a:ext cx="11309985" cy="1190625"/>
            </a:xfrm>
            <a:custGeom>
              <a:avLst/>
              <a:gdLst/>
              <a:ahLst/>
              <a:cxnLst/>
              <a:rect l="l" t="t" r="r" b="b"/>
              <a:pathLst>
                <a:path w="11309985" h="1190625">
                  <a:moveTo>
                    <a:pt x="11309604" y="0"/>
                  </a:moveTo>
                  <a:lnTo>
                    <a:pt x="0" y="0"/>
                  </a:lnTo>
                  <a:lnTo>
                    <a:pt x="0" y="1190243"/>
                  </a:lnTo>
                  <a:lnTo>
                    <a:pt x="11309604" y="1190243"/>
                  </a:lnTo>
                  <a:lnTo>
                    <a:pt x="11309604" y="0"/>
                  </a:lnTo>
                  <a:close/>
                </a:path>
              </a:pathLst>
            </a:custGeom>
            <a:solidFill>
              <a:srgbClr val="4D13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431292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80644" y="3142488"/>
            <a:ext cx="4436745" cy="3618229"/>
            <a:chOff x="580644" y="3142488"/>
            <a:chExt cx="4436745" cy="361822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6379" y="5840009"/>
              <a:ext cx="3800541" cy="9204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644" y="3142488"/>
              <a:ext cx="3334511" cy="3567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10062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11309604" y="0"/>
                </a:moveTo>
                <a:lnTo>
                  <a:pt x="0" y="0"/>
                </a:lnTo>
                <a:lnTo>
                  <a:pt x="0" y="1190243"/>
                </a:lnTo>
                <a:lnTo>
                  <a:pt x="11309604" y="1190243"/>
                </a:lnTo>
                <a:lnTo>
                  <a:pt x="11309604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436" y="1041806"/>
            <a:ext cx="1130998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chemeClr val="tx1"/>
                </a:solidFill>
              </a:rPr>
              <a:t>FLORENTINA</a:t>
            </a:r>
            <a:r>
              <a:rPr sz="4000" spc="-40" dirty="0">
                <a:solidFill>
                  <a:schemeClr val="tx1"/>
                </a:solidFill>
              </a:rPr>
              <a:t> </a:t>
            </a:r>
            <a:r>
              <a:rPr sz="4000" spc="-25" dirty="0">
                <a:solidFill>
                  <a:schemeClr val="tx1"/>
                </a:solidFill>
              </a:rPr>
              <a:t>SANDSTONE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59663" y="1871472"/>
            <a:ext cx="10423525" cy="1754505"/>
            <a:chOff x="359663" y="1871472"/>
            <a:chExt cx="10423525" cy="1754505"/>
          </a:xfrm>
        </p:grpSpPr>
        <p:sp>
          <p:nvSpPr>
            <p:cNvPr id="5" name="object 5"/>
            <p:cNvSpPr/>
            <p:nvPr/>
          </p:nvSpPr>
          <p:spPr>
            <a:xfrm>
              <a:off x="755141" y="1882902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19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093" y="1882902"/>
              <a:ext cx="768096" cy="7696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71093" y="1882902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19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5141" y="2844546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09"/>
                  </a:lnTo>
                  <a:lnTo>
                    <a:pt x="384810" y="769619"/>
                  </a:lnTo>
                  <a:lnTo>
                    <a:pt x="10027919" y="769619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93" y="2844546"/>
              <a:ext cx="768096" cy="7696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1093" y="2844546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09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09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19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59663" y="3794759"/>
            <a:ext cx="10423525" cy="792480"/>
            <a:chOff x="359663" y="3794759"/>
            <a:chExt cx="10423525" cy="792480"/>
          </a:xfrm>
        </p:grpSpPr>
        <p:sp>
          <p:nvSpPr>
            <p:cNvPr id="12" name="object 12"/>
            <p:cNvSpPr/>
            <p:nvPr/>
          </p:nvSpPr>
          <p:spPr>
            <a:xfrm>
              <a:off x="755141" y="3806189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926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093" y="3806189"/>
              <a:ext cx="768096" cy="7696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1093" y="3806189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59663" y="4756403"/>
            <a:ext cx="10423525" cy="792480"/>
            <a:chOff x="359663" y="4756403"/>
            <a:chExt cx="10423525" cy="792480"/>
          </a:xfrm>
        </p:grpSpPr>
        <p:sp>
          <p:nvSpPr>
            <p:cNvPr id="16" name="object 16"/>
            <p:cNvSpPr/>
            <p:nvPr/>
          </p:nvSpPr>
          <p:spPr>
            <a:xfrm>
              <a:off x="755141" y="4767833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80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093" y="4767833"/>
              <a:ext cx="768096" cy="7696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1093" y="4767833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755141" y="5731002"/>
            <a:ext cx="10027920" cy="768350"/>
          </a:xfrm>
          <a:custGeom>
            <a:avLst/>
            <a:gdLst/>
            <a:ahLst/>
            <a:cxnLst/>
            <a:rect l="l" t="t" r="r" b="b"/>
            <a:pathLst>
              <a:path w="10027920" h="768350">
                <a:moveTo>
                  <a:pt x="10027919" y="0"/>
                </a:moveTo>
                <a:lnTo>
                  <a:pt x="384035" y="0"/>
                </a:lnTo>
                <a:lnTo>
                  <a:pt x="0" y="384048"/>
                </a:lnTo>
                <a:lnTo>
                  <a:pt x="384035" y="768096"/>
                </a:lnTo>
                <a:lnTo>
                  <a:pt x="10027919" y="768096"/>
                </a:lnTo>
                <a:lnTo>
                  <a:pt x="10027919" y="0"/>
                </a:lnTo>
                <a:close/>
              </a:path>
            </a:pathLst>
          </a:custGeom>
          <a:solidFill>
            <a:srgbClr val="95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915160" y="2039873"/>
            <a:ext cx="8066405" cy="446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High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build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pure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acrylic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resin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texture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coat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500">
              <a:latin typeface="Gill Sans MT"/>
              <a:cs typeface="Gill Sans MT"/>
            </a:endParaRPr>
          </a:p>
          <a:p>
            <a:pPr marL="9525"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incorporating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natural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granite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chip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pearl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effect.</a:t>
            </a:r>
            <a:endParaRPr sz="2400">
              <a:latin typeface="Gill Sans MT"/>
              <a:cs typeface="Gill Sans MT"/>
            </a:endParaRPr>
          </a:p>
          <a:p>
            <a:pPr marL="2540" algn="ctr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12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attractive</a:t>
            </a:r>
            <a:r>
              <a:rPr sz="2400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unique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shades</a:t>
            </a:r>
            <a:endParaRPr sz="2400">
              <a:latin typeface="Gill Sans MT"/>
              <a:cs typeface="Gill Sans MT"/>
            </a:endParaRPr>
          </a:p>
          <a:p>
            <a:pPr marL="12700" marR="5080" indent="922019">
              <a:lnSpc>
                <a:spcPct val="202599"/>
              </a:lnSpc>
              <a:tabLst>
                <a:tab pos="3827779" algn="l"/>
              </a:tabLst>
            </a:pPr>
            <a:r>
              <a:rPr sz="2400" spc="-75" dirty="0">
                <a:solidFill>
                  <a:srgbClr val="FFFFFF"/>
                </a:solidFill>
                <a:latin typeface="Gill Sans MT"/>
                <a:cs typeface="Gill Sans MT"/>
              </a:rPr>
              <a:t>Tough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ever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lasting</a:t>
            </a:r>
            <a:r>
              <a:rPr sz="2400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–	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resist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algal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fungal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growth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Gill Sans MT"/>
                <a:cs typeface="Gill Sans MT"/>
              </a:rPr>
              <a:t>Weather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proof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Silicon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additives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for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enhanced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water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repellence;</a:t>
            </a:r>
            <a:endParaRPr sz="2400">
              <a:latin typeface="Gill Sans MT"/>
              <a:cs typeface="Gill Sans MT"/>
            </a:endParaRPr>
          </a:p>
          <a:p>
            <a:pPr marL="1905" algn="ctr">
              <a:lnSpc>
                <a:spcPct val="100000"/>
              </a:lnSpc>
              <a:spcBef>
                <a:spcPts val="595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UV</a:t>
            </a:r>
            <a:r>
              <a:rPr sz="240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resistance</a:t>
            </a:r>
            <a:endParaRPr sz="2400">
              <a:latin typeface="Gill Sans MT"/>
              <a:cs typeface="Gill Sans MT"/>
            </a:endParaRPr>
          </a:p>
          <a:p>
            <a:pPr marL="2258695" marR="2251075" algn="ctr">
              <a:lnSpc>
                <a:spcPct val="120800"/>
              </a:lnSpc>
              <a:spcBef>
                <a:spcPts val="620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Both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for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Interior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Exterior;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Green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Pro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Certified</a:t>
            </a:r>
            <a:endParaRPr sz="2400">
              <a:latin typeface="Gill Sans MT"/>
              <a:cs typeface="Gill Sans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59663" y="5719571"/>
            <a:ext cx="791210" cy="791210"/>
            <a:chOff x="359663" y="5719571"/>
            <a:chExt cx="791210" cy="79121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093" y="5731001"/>
              <a:ext cx="768096" cy="76809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1093" y="5731001"/>
              <a:ext cx="768350" cy="768350"/>
            </a:xfrm>
            <a:custGeom>
              <a:avLst/>
              <a:gdLst/>
              <a:ahLst/>
              <a:cxnLst/>
              <a:rect l="l" t="t" r="r" b="b"/>
              <a:pathLst>
                <a:path w="768350" h="768350">
                  <a:moveTo>
                    <a:pt x="0" y="384048"/>
                  </a:moveTo>
                  <a:lnTo>
                    <a:pt x="2992" y="335874"/>
                  </a:lnTo>
                  <a:lnTo>
                    <a:pt x="11729" y="289485"/>
                  </a:lnTo>
                  <a:lnTo>
                    <a:pt x="25850" y="245242"/>
                  </a:lnTo>
                  <a:lnTo>
                    <a:pt x="44997" y="203505"/>
                  </a:lnTo>
                  <a:lnTo>
                    <a:pt x="68808" y="164633"/>
                  </a:lnTo>
                  <a:lnTo>
                    <a:pt x="96925" y="128986"/>
                  </a:lnTo>
                  <a:lnTo>
                    <a:pt x="128986" y="96925"/>
                  </a:lnTo>
                  <a:lnTo>
                    <a:pt x="164633" y="68808"/>
                  </a:lnTo>
                  <a:lnTo>
                    <a:pt x="203505" y="44997"/>
                  </a:lnTo>
                  <a:lnTo>
                    <a:pt x="245242" y="25850"/>
                  </a:lnTo>
                  <a:lnTo>
                    <a:pt x="289485" y="11729"/>
                  </a:lnTo>
                  <a:lnTo>
                    <a:pt x="335874" y="2992"/>
                  </a:lnTo>
                  <a:lnTo>
                    <a:pt x="384048" y="0"/>
                  </a:lnTo>
                  <a:lnTo>
                    <a:pt x="432221" y="2992"/>
                  </a:lnTo>
                  <a:lnTo>
                    <a:pt x="478610" y="11729"/>
                  </a:lnTo>
                  <a:lnTo>
                    <a:pt x="522853" y="25850"/>
                  </a:lnTo>
                  <a:lnTo>
                    <a:pt x="564590" y="44997"/>
                  </a:lnTo>
                  <a:lnTo>
                    <a:pt x="603462" y="68808"/>
                  </a:lnTo>
                  <a:lnTo>
                    <a:pt x="639109" y="96925"/>
                  </a:lnTo>
                  <a:lnTo>
                    <a:pt x="671170" y="128986"/>
                  </a:lnTo>
                  <a:lnTo>
                    <a:pt x="699287" y="164633"/>
                  </a:lnTo>
                  <a:lnTo>
                    <a:pt x="723098" y="203505"/>
                  </a:lnTo>
                  <a:lnTo>
                    <a:pt x="742245" y="245242"/>
                  </a:lnTo>
                  <a:lnTo>
                    <a:pt x="756366" y="289485"/>
                  </a:lnTo>
                  <a:lnTo>
                    <a:pt x="765103" y="335874"/>
                  </a:lnTo>
                  <a:lnTo>
                    <a:pt x="768096" y="384048"/>
                  </a:lnTo>
                  <a:lnTo>
                    <a:pt x="765103" y="432221"/>
                  </a:lnTo>
                  <a:lnTo>
                    <a:pt x="756366" y="478610"/>
                  </a:lnTo>
                  <a:lnTo>
                    <a:pt x="742245" y="522853"/>
                  </a:lnTo>
                  <a:lnTo>
                    <a:pt x="723098" y="564590"/>
                  </a:lnTo>
                  <a:lnTo>
                    <a:pt x="699287" y="603462"/>
                  </a:lnTo>
                  <a:lnTo>
                    <a:pt x="671170" y="639109"/>
                  </a:lnTo>
                  <a:lnTo>
                    <a:pt x="639109" y="671170"/>
                  </a:lnTo>
                  <a:lnTo>
                    <a:pt x="603462" y="699287"/>
                  </a:lnTo>
                  <a:lnTo>
                    <a:pt x="564590" y="723098"/>
                  </a:lnTo>
                  <a:lnTo>
                    <a:pt x="522853" y="742245"/>
                  </a:lnTo>
                  <a:lnTo>
                    <a:pt x="478610" y="756366"/>
                  </a:lnTo>
                  <a:lnTo>
                    <a:pt x="432221" y="765103"/>
                  </a:lnTo>
                  <a:lnTo>
                    <a:pt x="384048" y="768096"/>
                  </a:lnTo>
                  <a:lnTo>
                    <a:pt x="335874" y="765103"/>
                  </a:lnTo>
                  <a:lnTo>
                    <a:pt x="289485" y="756366"/>
                  </a:lnTo>
                  <a:lnTo>
                    <a:pt x="245242" y="742245"/>
                  </a:lnTo>
                  <a:lnTo>
                    <a:pt x="203505" y="723098"/>
                  </a:lnTo>
                  <a:lnTo>
                    <a:pt x="164633" y="699287"/>
                  </a:lnTo>
                  <a:lnTo>
                    <a:pt x="128986" y="671170"/>
                  </a:lnTo>
                  <a:lnTo>
                    <a:pt x="96925" y="639109"/>
                  </a:lnTo>
                  <a:lnTo>
                    <a:pt x="68808" y="603462"/>
                  </a:lnTo>
                  <a:lnTo>
                    <a:pt x="44997" y="564590"/>
                  </a:lnTo>
                  <a:lnTo>
                    <a:pt x="25850" y="522853"/>
                  </a:lnTo>
                  <a:lnTo>
                    <a:pt x="11729" y="478610"/>
                  </a:lnTo>
                  <a:lnTo>
                    <a:pt x="2992" y="432221"/>
                  </a:lnTo>
                  <a:lnTo>
                    <a:pt x="0" y="384048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9831323" y="126492"/>
            <a:ext cx="2360930" cy="2901950"/>
            <a:chOff x="9831323" y="126492"/>
            <a:chExt cx="2360930" cy="290195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31323" y="2223515"/>
              <a:ext cx="2360676" cy="8046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09047" y="126492"/>
              <a:ext cx="2282951" cy="2823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758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522731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11309604" y="0"/>
                </a:moveTo>
                <a:lnTo>
                  <a:pt x="0" y="0"/>
                </a:lnTo>
                <a:lnTo>
                  <a:pt x="0" y="1190243"/>
                </a:lnTo>
                <a:lnTo>
                  <a:pt x="11309604" y="1190243"/>
                </a:lnTo>
                <a:lnTo>
                  <a:pt x="11309604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436" y="1289551"/>
            <a:ext cx="1130998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95"/>
              </a:spcBef>
            </a:pPr>
            <a:r>
              <a:rPr sz="2400" spc="-5" dirty="0">
                <a:solidFill>
                  <a:schemeClr val="tx1"/>
                </a:solidFill>
              </a:rPr>
              <a:t>FLORENTINA</a:t>
            </a:r>
            <a:r>
              <a:rPr sz="2400" spc="5" dirty="0">
                <a:solidFill>
                  <a:schemeClr val="tx1"/>
                </a:solidFill>
              </a:rPr>
              <a:t> </a:t>
            </a:r>
            <a:r>
              <a:rPr sz="2400" spc="-25" dirty="0">
                <a:solidFill>
                  <a:schemeClr val="tx1"/>
                </a:solidFill>
              </a:rPr>
              <a:t>SANDSTONE</a:t>
            </a:r>
            <a:r>
              <a:rPr sz="2400" spc="25" dirty="0">
                <a:solidFill>
                  <a:schemeClr val="tx1"/>
                </a:solidFill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Agency FB"/>
                <a:cs typeface="Agency FB"/>
              </a:rPr>
              <a:t>(TECHNICAL</a:t>
            </a:r>
            <a:r>
              <a:rPr sz="2400" spc="25" dirty="0">
                <a:solidFill>
                  <a:schemeClr val="tx1"/>
                </a:solidFill>
                <a:latin typeface="Agency FB"/>
                <a:cs typeface="Agency FB"/>
              </a:rPr>
              <a:t> </a:t>
            </a:r>
            <a:r>
              <a:rPr sz="2400" spc="-10" dirty="0">
                <a:solidFill>
                  <a:schemeClr val="tx1"/>
                </a:solidFill>
                <a:latin typeface="Agency FB"/>
                <a:cs typeface="Agency FB"/>
              </a:rPr>
              <a:t>SPECIFICATIONS)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424171" y="1889760"/>
            <a:ext cx="7153909" cy="487680"/>
            <a:chOff x="4424171" y="1889760"/>
            <a:chExt cx="7153909" cy="487680"/>
          </a:xfrm>
        </p:grpSpPr>
        <p:sp>
          <p:nvSpPr>
            <p:cNvPr id="5" name="object 5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2E3E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2E3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71186" y="1956308"/>
            <a:ext cx="1557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able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4527" y="1831848"/>
            <a:ext cx="11148060" cy="1176655"/>
            <a:chOff x="414527" y="1831848"/>
            <a:chExt cx="11148060" cy="1176655"/>
          </a:xfrm>
        </p:grpSpPr>
        <p:sp>
          <p:nvSpPr>
            <p:cNvPr id="9" name="object 9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66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051802" y="0"/>
                  </a:moveTo>
                  <a:lnTo>
                    <a:pt x="0" y="0"/>
                  </a:lnTo>
                  <a:lnTo>
                    <a:pt x="0" y="464693"/>
                  </a:lnTo>
                  <a:lnTo>
                    <a:pt x="7051802" y="464693"/>
                  </a:lnTo>
                  <a:lnTo>
                    <a:pt x="7081962" y="458606"/>
                  </a:lnTo>
                  <a:lnTo>
                    <a:pt x="7106586" y="442007"/>
                  </a:lnTo>
                  <a:lnTo>
                    <a:pt x="7123185" y="417383"/>
                  </a:lnTo>
                  <a:lnTo>
                    <a:pt x="7129271" y="387223"/>
                  </a:lnTo>
                  <a:lnTo>
                    <a:pt x="7129271" y="77470"/>
                  </a:lnTo>
                  <a:lnTo>
                    <a:pt x="7123185" y="47309"/>
                  </a:lnTo>
                  <a:lnTo>
                    <a:pt x="7106586" y="22685"/>
                  </a:lnTo>
                  <a:lnTo>
                    <a:pt x="7081962" y="6086"/>
                  </a:lnTo>
                  <a:lnTo>
                    <a:pt x="7051802" y="0"/>
                  </a:lnTo>
                  <a:close/>
                </a:path>
              </a:pathLst>
            </a:custGeom>
            <a:solidFill>
              <a:srgbClr val="D2E0E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129271" y="77470"/>
                  </a:moveTo>
                  <a:lnTo>
                    <a:pt x="7129271" y="387223"/>
                  </a:lnTo>
                  <a:lnTo>
                    <a:pt x="7123185" y="417383"/>
                  </a:lnTo>
                  <a:lnTo>
                    <a:pt x="7106586" y="442007"/>
                  </a:lnTo>
                  <a:lnTo>
                    <a:pt x="7081962" y="458606"/>
                  </a:lnTo>
                  <a:lnTo>
                    <a:pt x="7051802" y="464693"/>
                  </a:lnTo>
                  <a:lnTo>
                    <a:pt x="0" y="464693"/>
                  </a:lnTo>
                  <a:lnTo>
                    <a:pt x="0" y="0"/>
                  </a:lnTo>
                  <a:lnTo>
                    <a:pt x="7051802" y="0"/>
                  </a:lnTo>
                  <a:lnTo>
                    <a:pt x="7081962" y="6086"/>
                  </a:lnTo>
                  <a:lnTo>
                    <a:pt x="7106586" y="22685"/>
                  </a:lnTo>
                  <a:lnTo>
                    <a:pt x="7123185" y="47309"/>
                  </a:lnTo>
                  <a:lnTo>
                    <a:pt x="7129271" y="77470"/>
                  </a:lnTo>
                  <a:close/>
                </a:path>
              </a:pathLst>
            </a:custGeom>
            <a:ln w="22860">
              <a:solidFill>
                <a:srgbClr val="D2E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656582" y="2567762"/>
            <a:ext cx="47040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spc="-10" dirty="0">
                <a:latin typeface="Calibri"/>
                <a:cs typeface="Calibri"/>
              </a:rPr>
              <a:t>Upto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5% </a:t>
            </a:r>
            <a:r>
              <a:rPr sz="2000" b="1" spc="-5" dirty="0">
                <a:latin typeface="Calibri"/>
                <a:cs typeface="Calibri"/>
              </a:rPr>
              <a:t>(v/v)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water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for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better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workability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4527" y="2441448"/>
            <a:ext cx="11163300" cy="1155700"/>
            <a:chOff x="414527" y="2441448"/>
            <a:chExt cx="11163300" cy="1155700"/>
          </a:xfrm>
        </p:grpSpPr>
        <p:sp>
          <p:nvSpPr>
            <p:cNvPr id="15" name="object 15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EA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EE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E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671186" y="3176142"/>
            <a:ext cx="2633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2.5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to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Sqft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coats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14527" y="3051048"/>
            <a:ext cx="11163300" cy="1155700"/>
            <a:chOff x="414527" y="3051048"/>
            <a:chExt cx="11163300" cy="1155700"/>
          </a:xfrm>
        </p:grpSpPr>
        <p:sp>
          <p:nvSpPr>
            <p:cNvPr id="21" name="object 21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59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C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C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71186" y="3621480"/>
            <a:ext cx="249491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Surface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dry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minutes</a:t>
            </a:r>
            <a:endParaRPr sz="18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Hard </a:t>
            </a:r>
            <a:r>
              <a:rPr sz="1800" b="1" dirty="0">
                <a:latin typeface="Calibri"/>
                <a:cs typeface="Calibri"/>
              </a:rPr>
              <a:t>Dry:</a:t>
            </a:r>
            <a:r>
              <a:rPr sz="1800" b="1" spc="3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16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18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14527" y="3660647"/>
            <a:ext cx="11163300" cy="1155700"/>
            <a:chOff x="414527" y="3660647"/>
            <a:chExt cx="11163300" cy="1155700"/>
          </a:xfrm>
        </p:grpSpPr>
        <p:sp>
          <p:nvSpPr>
            <p:cNvPr id="27" name="object 27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F8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0D9E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0D9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671186" y="4358462"/>
            <a:ext cx="50507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Calibri"/>
              <a:buChar char="•"/>
              <a:tabLst>
                <a:tab pos="241300" algn="l"/>
              </a:tabLst>
            </a:pPr>
            <a:r>
              <a:rPr sz="2200" b="1" spc="-15" dirty="0">
                <a:latin typeface="Calibri"/>
                <a:cs typeface="Calibri"/>
              </a:rPr>
              <a:t>Granite</a:t>
            </a:r>
            <a:r>
              <a:rPr sz="2200" b="1" spc="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chip</a:t>
            </a:r>
            <a:r>
              <a:rPr sz="2200" b="1" spc="-10" dirty="0">
                <a:latin typeface="Calibri"/>
                <a:cs typeface="Calibri"/>
              </a:rPr>
              <a:t> with</a:t>
            </a:r>
            <a:r>
              <a:rPr sz="2200" b="1" spc="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pearl</a:t>
            </a:r>
            <a:r>
              <a:rPr sz="2200" b="1" spc="5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effect</a:t>
            </a:r>
            <a:r>
              <a:rPr sz="2200" b="1" spc="-10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/</a:t>
            </a:r>
            <a:r>
              <a:rPr sz="2200" b="1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12 Shades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4527" y="4270247"/>
            <a:ext cx="11163300" cy="1155700"/>
            <a:chOff x="414527" y="4270247"/>
            <a:chExt cx="11163300" cy="1155700"/>
          </a:xfrm>
        </p:grpSpPr>
        <p:sp>
          <p:nvSpPr>
            <p:cNvPr id="33" name="object 33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68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6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6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671186" y="5005832"/>
            <a:ext cx="3254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35" dirty="0">
                <a:latin typeface="Calibri"/>
                <a:cs typeface="Calibri"/>
              </a:rPr>
              <a:t>PART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10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&amp;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35" dirty="0">
                <a:latin typeface="Calibri"/>
                <a:cs typeface="Calibri"/>
              </a:rPr>
              <a:t>PART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20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14527" y="4879847"/>
            <a:ext cx="11163300" cy="1155700"/>
            <a:chOff x="414527" y="4879847"/>
            <a:chExt cx="11163300" cy="1155700"/>
          </a:xfrm>
        </p:grpSpPr>
        <p:sp>
          <p:nvSpPr>
            <p:cNvPr id="39" name="object 39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47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3E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671186" y="5615736"/>
            <a:ext cx="5132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Acrylic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trowel/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Steel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trowel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&amp;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Paint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brush</a:t>
            </a:r>
            <a:r>
              <a:rPr sz="1800" b="1" spc="-10" dirty="0">
                <a:latin typeface="Calibri"/>
                <a:cs typeface="Calibri"/>
              </a:rPr>
              <a:t> for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design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14527" y="5489447"/>
            <a:ext cx="11163300" cy="1155700"/>
            <a:chOff x="414527" y="5489447"/>
            <a:chExt cx="11163300" cy="1155700"/>
          </a:xfrm>
        </p:grpSpPr>
        <p:sp>
          <p:nvSpPr>
            <p:cNvPr id="45" name="object 45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26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ED2D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ED2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671186" y="6205524"/>
            <a:ext cx="31229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24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months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drum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packing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14527" y="6099047"/>
            <a:ext cx="4032885" cy="603885"/>
            <a:chOff x="414527" y="6099047"/>
            <a:chExt cx="4032885" cy="603885"/>
          </a:xfrm>
        </p:grpSpPr>
        <p:sp>
          <p:nvSpPr>
            <p:cNvPr id="51" name="object 51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5"/>
                  </a:lnTo>
                  <a:lnTo>
                    <a:pt x="28346" y="28346"/>
                  </a:lnTo>
                  <a:lnTo>
                    <a:pt x="7605" y="59107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107"/>
                  </a:lnTo>
                  <a:lnTo>
                    <a:pt x="3981307" y="28346"/>
                  </a:lnTo>
                  <a:lnTo>
                    <a:pt x="3950547" y="7605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06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107"/>
                  </a:lnTo>
                  <a:lnTo>
                    <a:pt x="28346" y="28346"/>
                  </a:lnTo>
                  <a:lnTo>
                    <a:pt x="59107" y="7605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5"/>
                  </a:lnTo>
                  <a:lnTo>
                    <a:pt x="3981307" y="28346"/>
                  </a:lnTo>
                  <a:lnTo>
                    <a:pt x="4002041" y="59107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989482" y="1688882"/>
            <a:ext cx="2880995" cy="4872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71475" marR="365125" algn="ctr">
              <a:lnSpc>
                <a:spcPct val="136700"/>
              </a:lnSpc>
              <a:spcBef>
                <a:spcPts val="13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Solvent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 Dilution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ratio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Coverage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Drying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nish/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Pack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4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Shelf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9831323" y="126492"/>
            <a:ext cx="2360930" cy="2901950"/>
            <a:chOff x="9831323" y="126492"/>
            <a:chExt cx="2360930" cy="2901950"/>
          </a:xfrm>
        </p:grpSpPr>
        <p:pic>
          <p:nvPicPr>
            <p:cNvPr id="59" name="object 5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31323" y="2223515"/>
              <a:ext cx="2360676" cy="80467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9047" y="126492"/>
              <a:ext cx="2282951" cy="2823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3636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11309604" y="0"/>
                </a:moveTo>
                <a:lnTo>
                  <a:pt x="0" y="0"/>
                </a:lnTo>
                <a:lnTo>
                  <a:pt x="0" y="1190243"/>
                </a:lnTo>
                <a:lnTo>
                  <a:pt x="11309604" y="1190243"/>
                </a:lnTo>
                <a:lnTo>
                  <a:pt x="11309604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436" y="673744"/>
            <a:ext cx="1130998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95"/>
              </a:spcBef>
            </a:pPr>
            <a:r>
              <a:rPr sz="3200" spc="-5" dirty="0">
                <a:solidFill>
                  <a:schemeClr val="tx1"/>
                </a:solidFill>
              </a:rPr>
              <a:t>FLORENTINA</a:t>
            </a:r>
            <a:r>
              <a:rPr sz="3200" spc="-40" dirty="0">
                <a:solidFill>
                  <a:schemeClr val="tx1"/>
                </a:solidFill>
              </a:rPr>
              <a:t> </a:t>
            </a:r>
            <a:r>
              <a:rPr sz="3200" spc="-25" dirty="0">
                <a:solidFill>
                  <a:schemeClr val="tx1"/>
                </a:solidFill>
              </a:rPr>
              <a:t>SANDSTONE</a:t>
            </a:r>
          </a:p>
          <a:p>
            <a:pPr marL="330835">
              <a:lnSpc>
                <a:spcPct val="100000"/>
              </a:lnSpc>
              <a:spcBef>
                <a:spcPts val="10"/>
              </a:spcBef>
            </a:pPr>
            <a:r>
              <a:rPr sz="3200" spc="-10" dirty="0">
                <a:solidFill>
                  <a:schemeClr val="tx1"/>
                </a:solidFill>
                <a:latin typeface="Agency FB"/>
                <a:cs typeface="Agency FB"/>
              </a:rPr>
              <a:t>(PRODUCT</a:t>
            </a:r>
            <a:r>
              <a:rPr sz="3200" spc="10" dirty="0">
                <a:solidFill>
                  <a:schemeClr val="tx1"/>
                </a:solidFill>
                <a:latin typeface="Agency FB"/>
                <a:cs typeface="Agency FB"/>
              </a:rPr>
              <a:t> </a:t>
            </a:r>
            <a:r>
              <a:rPr sz="3200" spc="-5" dirty="0">
                <a:solidFill>
                  <a:schemeClr val="tx1"/>
                </a:solidFill>
                <a:latin typeface="Agency FB"/>
                <a:cs typeface="Agency FB"/>
              </a:rPr>
              <a:t>PREPARATION</a:t>
            </a:r>
            <a:r>
              <a:rPr sz="3200" spc="55" dirty="0">
                <a:solidFill>
                  <a:schemeClr val="tx1"/>
                </a:solidFill>
                <a:latin typeface="Agency FB"/>
                <a:cs typeface="Agency FB"/>
              </a:rPr>
              <a:t> </a:t>
            </a:r>
            <a:r>
              <a:rPr sz="3200" spc="-5" dirty="0">
                <a:solidFill>
                  <a:schemeClr val="tx1"/>
                </a:solidFill>
                <a:latin typeface="Agency FB"/>
                <a:cs typeface="Agency FB"/>
              </a:rPr>
              <a:t>&amp;</a:t>
            </a:r>
            <a:r>
              <a:rPr sz="3200" dirty="0">
                <a:solidFill>
                  <a:schemeClr val="tx1"/>
                </a:solidFill>
                <a:latin typeface="Agency FB"/>
                <a:cs typeface="Agency FB"/>
              </a:rPr>
              <a:t> </a:t>
            </a:r>
            <a:r>
              <a:rPr sz="3200" spc="-5" dirty="0">
                <a:solidFill>
                  <a:schemeClr val="tx1"/>
                </a:solidFill>
                <a:latin typeface="Agency FB"/>
                <a:cs typeface="Agency FB"/>
              </a:rPr>
              <a:t>APPLICATION</a:t>
            </a:r>
            <a:r>
              <a:rPr sz="3200" spc="10" dirty="0">
                <a:solidFill>
                  <a:schemeClr val="tx1"/>
                </a:solidFill>
                <a:latin typeface="Agency FB"/>
                <a:cs typeface="Agency FB"/>
              </a:rPr>
              <a:t> </a:t>
            </a:r>
            <a:r>
              <a:rPr sz="3200" spc="-5" dirty="0">
                <a:solidFill>
                  <a:schemeClr val="tx1"/>
                </a:solidFill>
                <a:latin typeface="Agency FB"/>
                <a:cs typeface="Agency FB"/>
              </a:rPr>
              <a:t>SYSTEM)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9940" y="1760501"/>
            <a:ext cx="5408930" cy="131826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700" b="1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3C3C3C"/>
                </a:solidFill>
                <a:latin typeface="Calibri"/>
                <a:cs typeface="Calibri"/>
              </a:rPr>
              <a:t>product</a:t>
            </a:r>
            <a:r>
              <a:rPr sz="1700" b="1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consists</a:t>
            </a:r>
            <a:r>
              <a:rPr sz="1700" b="1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C3C3C"/>
                </a:solidFill>
                <a:latin typeface="Calibri"/>
                <a:cs typeface="Calibri"/>
              </a:rPr>
              <a:t>2</a:t>
            </a:r>
            <a:r>
              <a:rPr sz="1700" b="1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components</a:t>
            </a:r>
            <a:endParaRPr sz="1700">
              <a:latin typeface="Calibri"/>
              <a:cs typeface="Calibri"/>
            </a:endParaRPr>
          </a:p>
          <a:p>
            <a:pPr marL="641985" indent="-305435">
              <a:lnSpc>
                <a:spcPct val="100000"/>
              </a:lnSpc>
              <a:spcBef>
                <a:spcPts val="61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641985" algn="l"/>
                <a:tab pos="642620" algn="l"/>
              </a:tabLst>
            </a:pP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Part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A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(10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kg)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specially</a:t>
            </a:r>
            <a:r>
              <a:rPr sz="15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formulated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medium</a:t>
            </a:r>
            <a:endParaRPr sz="1500">
              <a:latin typeface="Calibri"/>
              <a:cs typeface="Calibri"/>
            </a:endParaRPr>
          </a:p>
          <a:p>
            <a:pPr marL="641985" indent="-305435">
              <a:lnSpc>
                <a:spcPct val="100000"/>
              </a:lnSpc>
              <a:spcBef>
                <a:spcPts val="60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641985" algn="l"/>
                <a:tab pos="642620" algn="l"/>
              </a:tabLst>
            </a:pP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Part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B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(20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kg)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Natural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aggregates</a:t>
            </a:r>
            <a:r>
              <a:rPr sz="15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different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colored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stones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700" b="1" spc="-10" dirty="0">
                <a:solidFill>
                  <a:srgbClr val="3C3C3C"/>
                </a:solidFill>
                <a:latin typeface="Calibri"/>
                <a:cs typeface="Calibri"/>
              </a:rPr>
              <a:t>Preparation</a:t>
            </a:r>
            <a:r>
              <a:rPr sz="1700" b="1" spc="-6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method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552" y="3053841"/>
            <a:ext cx="6170930" cy="9404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70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316865" algn="l"/>
                <a:tab pos="317500" algn="l"/>
              </a:tabLst>
            </a:pP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1.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Pour</a:t>
            </a:r>
            <a:r>
              <a:rPr sz="15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Part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A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into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empty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container</a:t>
            </a:r>
            <a:endParaRPr sz="150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60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316865" algn="l"/>
                <a:tab pos="317500" algn="l"/>
              </a:tabLst>
            </a:pP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2.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slowly</a:t>
            </a:r>
            <a:r>
              <a:rPr sz="15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add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Part</a:t>
            </a:r>
            <a:r>
              <a:rPr sz="15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B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into</a:t>
            </a:r>
            <a:r>
              <a:rPr sz="15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Part</a:t>
            </a:r>
            <a:r>
              <a:rPr sz="1500" spc="-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  <a:p>
            <a:pPr marL="317500" indent="-304800">
              <a:lnSpc>
                <a:spcPct val="100000"/>
              </a:lnSpc>
              <a:spcBef>
                <a:spcPts val="600"/>
              </a:spcBef>
              <a:buClr>
                <a:srgbClr val="903062"/>
              </a:buClr>
              <a:buSzPct val="90000"/>
              <a:buFont typeface="Wingdings 2"/>
              <a:buChar char=""/>
              <a:tabLst>
                <a:tab pos="316865" algn="l"/>
                <a:tab pos="317500" algn="l"/>
              </a:tabLst>
            </a:pP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3.</a:t>
            </a:r>
            <a:r>
              <a:rPr sz="15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Mix</a:t>
            </a:r>
            <a:r>
              <a:rPr sz="15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contents</a:t>
            </a:r>
            <a:r>
              <a:rPr sz="15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thoroughly</a:t>
            </a:r>
            <a:r>
              <a:rPr sz="1500" spc="-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 a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 uniform</a:t>
            </a:r>
            <a:r>
              <a:rPr sz="15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consistency</a:t>
            </a:r>
            <a:r>
              <a:rPr sz="15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15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mechanical</a:t>
            </a:r>
            <a:r>
              <a:rPr sz="15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3C3C3C"/>
                </a:solidFill>
                <a:latin typeface="Calibri"/>
                <a:cs typeface="Calibri"/>
              </a:rPr>
              <a:t>stirrer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840" y="3967708"/>
            <a:ext cx="11599545" cy="253174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700"/>
              </a:spcBef>
            </a:pP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Direction</a:t>
            </a:r>
            <a:r>
              <a:rPr sz="1700" b="1" spc="-4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700" b="1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3C3C3C"/>
                </a:solidFill>
                <a:latin typeface="Calibri"/>
                <a:cs typeface="Calibri"/>
              </a:rPr>
              <a:t>use</a:t>
            </a:r>
            <a:endParaRPr sz="17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600"/>
              </a:spcBef>
            </a:pPr>
            <a:r>
              <a:rPr sz="1700" u="sng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Primer</a:t>
            </a:r>
            <a:r>
              <a:rPr sz="1700" u="sng" spc="-2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7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1700" spc="-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7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1</a:t>
            </a:r>
            <a:r>
              <a:rPr sz="17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WC</a:t>
            </a:r>
            <a:r>
              <a:rPr sz="17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exterior</a:t>
            </a:r>
            <a:r>
              <a:rPr sz="17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primer/Seal-o-prime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17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17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for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4-6hrs</a:t>
            </a:r>
            <a:endParaRPr sz="1700">
              <a:latin typeface="Calibri"/>
              <a:cs typeface="Calibri"/>
            </a:endParaRPr>
          </a:p>
          <a:p>
            <a:pPr marL="50800">
              <a:lnSpc>
                <a:spcPts val="1835"/>
              </a:lnSpc>
              <a:spcBef>
                <a:spcPts val="600"/>
              </a:spcBef>
            </a:pPr>
            <a:r>
              <a:rPr sz="1700" u="sng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Joint</a:t>
            </a:r>
            <a:r>
              <a:rPr sz="1700" u="sng" spc="-2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7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Sealer</a:t>
            </a:r>
            <a:r>
              <a:rPr sz="1700" u="sng" spc="-2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7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get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</a:t>
            </a:r>
            <a:r>
              <a:rPr sz="17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tile 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like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pattern</a:t>
            </a:r>
            <a:r>
              <a:rPr sz="1700" spc="-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17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grooves,</a:t>
            </a:r>
            <a:r>
              <a:rPr sz="17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1700" spc="-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1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as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per</a:t>
            </a:r>
            <a:r>
              <a:rPr sz="17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required</a:t>
            </a:r>
            <a:r>
              <a:rPr sz="1700" spc="-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shade.</a:t>
            </a:r>
            <a:r>
              <a:rPr sz="1700" spc="-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After</a:t>
            </a:r>
            <a:r>
              <a:rPr sz="17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8</a:t>
            </a:r>
            <a:r>
              <a:rPr sz="1700" spc="5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hrs,</a:t>
            </a:r>
            <a:r>
              <a:rPr sz="1700" spc="-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fix</a:t>
            </a:r>
            <a:r>
              <a:rPr sz="17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masking</a:t>
            </a:r>
            <a:r>
              <a:rPr sz="1700" spc="-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tape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as</a:t>
            </a:r>
            <a:endParaRPr sz="1700">
              <a:latin typeface="Calibri"/>
              <a:cs typeface="Calibri"/>
            </a:endParaRPr>
          </a:p>
          <a:p>
            <a:pPr marL="50800">
              <a:lnSpc>
                <a:spcPts val="1835"/>
              </a:lnSpc>
            </a:pP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per</a:t>
            </a:r>
            <a:r>
              <a:rPr sz="17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preferred</a:t>
            </a:r>
            <a:r>
              <a:rPr sz="1700" spc="-5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size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of the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grooves.</a:t>
            </a:r>
            <a:endParaRPr sz="1700">
              <a:latin typeface="Calibri"/>
              <a:cs typeface="Calibri"/>
            </a:endParaRPr>
          </a:p>
          <a:p>
            <a:pPr marL="50800" marR="137160">
              <a:lnSpc>
                <a:spcPts val="1630"/>
              </a:lnSpc>
              <a:spcBef>
                <a:spcPts val="994"/>
              </a:spcBef>
            </a:pPr>
            <a:r>
              <a:rPr sz="1700" u="sng" spc="-3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Texture </a:t>
            </a:r>
            <a:r>
              <a:rPr sz="17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– Apply smooth &amp;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uniform 1</a:t>
            </a:r>
            <a:r>
              <a:rPr sz="1650" spc="-7" baseline="25252" dirty="0">
                <a:solidFill>
                  <a:srgbClr val="3C3C3C"/>
                </a:solidFill>
                <a:latin typeface="Calibri"/>
                <a:cs typeface="Calibri"/>
              </a:rPr>
              <a:t>st</a:t>
            </a:r>
            <a:r>
              <a:rPr sz="1650" baseline="25252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coat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of Florentina Sandstone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(FS)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by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trowel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&amp;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remove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masking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tape. Allow to </a:t>
            </a:r>
            <a:r>
              <a:rPr sz="1700" spc="5" dirty="0">
                <a:solidFill>
                  <a:srgbClr val="3C3C3C"/>
                </a:solidFill>
                <a:latin typeface="Calibri"/>
                <a:cs typeface="Calibri"/>
              </a:rPr>
              <a:t>dry </a:t>
            </a:r>
            <a:r>
              <a:rPr sz="1700" spc="-37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for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12-16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hrs. 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Re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fix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the masking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tape and apply </a:t>
            </a:r>
            <a:r>
              <a:rPr sz="1700" spc="10" dirty="0">
                <a:solidFill>
                  <a:srgbClr val="3C3C3C"/>
                </a:solidFill>
                <a:latin typeface="Calibri"/>
                <a:cs typeface="Calibri"/>
              </a:rPr>
              <a:t>2</a:t>
            </a:r>
            <a:r>
              <a:rPr sz="1650" spc="15" baseline="25252" dirty="0">
                <a:solidFill>
                  <a:srgbClr val="3C3C3C"/>
                </a:solidFill>
                <a:latin typeface="Calibri"/>
                <a:cs typeface="Calibri"/>
              </a:rPr>
              <a:t>nd</a:t>
            </a:r>
            <a:r>
              <a:rPr sz="1650" spc="22" baseline="25252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coat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of 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FS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as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topcoat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to get desired finish.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Remove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masking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tape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in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wet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 condition</a:t>
            </a:r>
            <a:r>
              <a:rPr sz="1700" spc="-5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17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1700" spc="-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to </a:t>
            </a:r>
            <a:r>
              <a:rPr sz="1700" spc="5" dirty="0">
                <a:solidFill>
                  <a:srgbClr val="3C3C3C"/>
                </a:solidFill>
                <a:latin typeface="Calibri"/>
                <a:cs typeface="Calibri"/>
              </a:rPr>
              <a:t>dry</a:t>
            </a:r>
            <a:r>
              <a:rPr sz="17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overnight.</a:t>
            </a:r>
            <a:endParaRPr sz="1700">
              <a:latin typeface="Calibri"/>
              <a:cs typeface="Calibri"/>
            </a:endParaRPr>
          </a:p>
          <a:p>
            <a:pPr marL="50800" marR="43180">
              <a:lnSpc>
                <a:spcPct val="80000"/>
              </a:lnSpc>
              <a:spcBef>
                <a:spcPts val="1025"/>
              </a:spcBef>
            </a:pPr>
            <a:r>
              <a:rPr sz="1700" u="sng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Clear </a:t>
            </a:r>
            <a:r>
              <a:rPr sz="1700" u="sng" spc="-1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coat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– Apply 1 or 2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coats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of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Solitaire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Acrylic Clear-Gloss with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recommended dilution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as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finishing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coat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to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increase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longevity </a:t>
            </a:r>
            <a:r>
              <a:rPr sz="1700" dirty="0">
                <a:solidFill>
                  <a:srgbClr val="3C3C3C"/>
                </a:solidFill>
                <a:latin typeface="Calibri"/>
                <a:cs typeface="Calibri"/>
              </a:rPr>
              <a:t>and </a:t>
            </a:r>
            <a:r>
              <a:rPr sz="1700" spc="-37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3C3C3C"/>
                </a:solidFill>
                <a:latin typeface="Calibri"/>
                <a:cs typeface="Calibri"/>
              </a:rPr>
              <a:t>avoid</a:t>
            </a:r>
            <a:r>
              <a:rPr sz="1700" spc="-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dust</a:t>
            </a:r>
            <a:r>
              <a:rPr sz="17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3C3C3C"/>
                </a:solidFill>
                <a:latin typeface="Calibri"/>
                <a:cs typeface="Calibri"/>
              </a:rPr>
              <a:t>deposition.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67116" y="3563111"/>
            <a:ext cx="3456940" cy="597535"/>
            <a:chOff x="8167116" y="3563111"/>
            <a:chExt cx="3456940" cy="597535"/>
          </a:xfrm>
        </p:grpSpPr>
        <p:sp>
          <p:nvSpPr>
            <p:cNvPr id="8" name="object 8"/>
            <p:cNvSpPr/>
            <p:nvPr/>
          </p:nvSpPr>
          <p:spPr>
            <a:xfrm>
              <a:off x="8178546" y="3574541"/>
              <a:ext cx="3434079" cy="574675"/>
            </a:xfrm>
            <a:custGeom>
              <a:avLst/>
              <a:gdLst/>
              <a:ahLst/>
              <a:cxnLst/>
              <a:rect l="l" t="t" r="r" b="b"/>
              <a:pathLst>
                <a:path w="3434079" h="574675">
                  <a:moveTo>
                    <a:pt x="3337813" y="0"/>
                  </a:moveTo>
                  <a:lnTo>
                    <a:pt x="95757" y="0"/>
                  </a:lnTo>
                  <a:lnTo>
                    <a:pt x="58507" y="7532"/>
                  </a:lnTo>
                  <a:lnTo>
                    <a:pt x="28067" y="28067"/>
                  </a:lnTo>
                  <a:lnTo>
                    <a:pt x="7532" y="58507"/>
                  </a:lnTo>
                  <a:lnTo>
                    <a:pt x="0" y="95758"/>
                  </a:lnTo>
                  <a:lnTo>
                    <a:pt x="0" y="478790"/>
                  </a:lnTo>
                  <a:lnTo>
                    <a:pt x="7532" y="516040"/>
                  </a:lnTo>
                  <a:lnTo>
                    <a:pt x="28066" y="546481"/>
                  </a:lnTo>
                  <a:lnTo>
                    <a:pt x="58507" y="567015"/>
                  </a:lnTo>
                  <a:lnTo>
                    <a:pt x="95757" y="574548"/>
                  </a:lnTo>
                  <a:lnTo>
                    <a:pt x="3337813" y="574548"/>
                  </a:lnTo>
                  <a:lnTo>
                    <a:pt x="3375064" y="567015"/>
                  </a:lnTo>
                  <a:lnTo>
                    <a:pt x="3405504" y="546481"/>
                  </a:lnTo>
                  <a:lnTo>
                    <a:pt x="3426039" y="516040"/>
                  </a:lnTo>
                  <a:lnTo>
                    <a:pt x="3433572" y="478790"/>
                  </a:lnTo>
                  <a:lnTo>
                    <a:pt x="3433572" y="95758"/>
                  </a:lnTo>
                  <a:lnTo>
                    <a:pt x="3426039" y="58507"/>
                  </a:lnTo>
                  <a:lnTo>
                    <a:pt x="3405504" y="28066"/>
                  </a:lnTo>
                  <a:lnTo>
                    <a:pt x="3375064" y="7532"/>
                  </a:lnTo>
                  <a:lnTo>
                    <a:pt x="3337813" y="0"/>
                  </a:lnTo>
                  <a:close/>
                </a:path>
              </a:pathLst>
            </a:custGeom>
            <a:solidFill>
              <a:srgbClr val="4D13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78546" y="3574541"/>
              <a:ext cx="3434079" cy="574675"/>
            </a:xfrm>
            <a:custGeom>
              <a:avLst/>
              <a:gdLst/>
              <a:ahLst/>
              <a:cxnLst/>
              <a:rect l="l" t="t" r="r" b="b"/>
              <a:pathLst>
                <a:path w="3434079" h="574675">
                  <a:moveTo>
                    <a:pt x="0" y="95758"/>
                  </a:moveTo>
                  <a:lnTo>
                    <a:pt x="7532" y="58507"/>
                  </a:lnTo>
                  <a:lnTo>
                    <a:pt x="28067" y="28067"/>
                  </a:lnTo>
                  <a:lnTo>
                    <a:pt x="58507" y="7532"/>
                  </a:lnTo>
                  <a:lnTo>
                    <a:pt x="95757" y="0"/>
                  </a:lnTo>
                  <a:lnTo>
                    <a:pt x="3337813" y="0"/>
                  </a:lnTo>
                  <a:lnTo>
                    <a:pt x="3375064" y="7532"/>
                  </a:lnTo>
                  <a:lnTo>
                    <a:pt x="3405504" y="28066"/>
                  </a:lnTo>
                  <a:lnTo>
                    <a:pt x="3426039" y="58507"/>
                  </a:lnTo>
                  <a:lnTo>
                    <a:pt x="3433572" y="95758"/>
                  </a:lnTo>
                  <a:lnTo>
                    <a:pt x="3433572" y="478790"/>
                  </a:lnTo>
                  <a:lnTo>
                    <a:pt x="3426039" y="516040"/>
                  </a:lnTo>
                  <a:lnTo>
                    <a:pt x="3405504" y="546481"/>
                  </a:lnTo>
                  <a:lnTo>
                    <a:pt x="3375064" y="567015"/>
                  </a:lnTo>
                  <a:lnTo>
                    <a:pt x="3337813" y="574548"/>
                  </a:lnTo>
                  <a:lnTo>
                    <a:pt x="95757" y="574548"/>
                  </a:lnTo>
                  <a:lnTo>
                    <a:pt x="58507" y="567015"/>
                  </a:lnTo>
                  <a:lnTo>
                    <a:pt x="28066" y="546481"/>
                  </a:lnTo>
                  <a:lnTo>
                    <a:pt x="7532" y="516040"/>
                  </a:lnTo>
                  <a:lnTo>
                    <a:pt x="0" y="478790"/>
                  </a:lnTo>
                  <a:lnTo>
                    <a:pt x="0" y="95758"/>
                  </a:lnTo>
                  <a:close/>
                </a:path>
              </a:pathLst>
            </a:custGeom>
            <a:ln w="22860">
              <a:solidFill>
                <a:srgbClr val="360A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346185" y="3702811"/>
            <a:ext cx="3097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Recommended</a:t>
            </a:r>
            <a:r>
              <a:rPr sz="1800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Gill Sans MT"/>
                <a:cs typeface="Gill Sans MT"/>
              </a:rPr>
              <a:t>DFT:</a:t>
            </a:r>
            <a:r>
              <a:rPr sz="1800" spc="3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1.5</a:t>
            </a:r>
            <a:r>
              <a:rPr sz="18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18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2</a:t>
            </a:r>
            <a:r>
              <a:rPr sz="18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mm</a:t>
            </a:r>
            <a:endParaRPr sz="180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7846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424171" y="1889760"/>
            <a:ext cx="7153909" cy="487680"/>
            <a:chOff x="4424171" y="1889760"/>
            <a:chExt cx="7153909" cy="487680"/>
          </a:xfrm>
        </p:grpSpPr>
        <p:sp>
          <p:nvSpPr>
            <p:cNvPr id="5" name="object 5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2E3E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2E3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71186" y="1956308"/>
            <a:ext cx="1557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able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4527" y="1831848"/>
            <a:ext cx="11148060" cy="1176655"/>
            <a:chOff x="414527" y="1831848"/>
            <a:chExt cx="11148060" cy="1176655"/>
          </a:xfrm>
        </p:grpSpPr>
        <p:sp>
          <p:nvSpPr>
            <p:cNvPr id="9" name="object 9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66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051802" y="0"/>
                  </a:moveTo>
                  <a:lnTo>
                    <a:pt x="0" y="0"/>
                  </a:lnTo>
                  <a:lnTo>
                    <a:pt x="0" y="464693"/>
                  </a:lnTo>
                  <a:lnTo>
                    <a:pt x="7051802" y="464693"/>
                  </a:lnTo>
                  <a:lnTo>
                    <a:pt x="7081962" y="458606"/>
                  </a:lnTo>
                  <a:lnTo>
                    <a:pt x="7106586" y="442007"/>
                  </a:lnTo>
                  <a:lnTo>
                    <a:pt x="7123185" y="417383"/>
                  </a:lnTo>
                  <a:lnTo>
                    <a:pt x="7129271" y="387223"/>
                  </a:lnTo>
                  <a:lnTo>
                    <a:pt x="7129271" y="77470"/>
                  </a:lnTo>
                  <a:lnTo>
                    <a:pt x="7123185" y="47309"/>
                  </a:lnTo>
                  <a:lnTo>
                    <a:pt x="7106586" y="22685"/>
                  </a:lnTo>
                  <a:lnTo>
                    <a:pt x="7081962" y="6086"/>
                  </a:lnTo>
                  <a:lnTo>
                    <a:pt x="7051802" y="0"/>
                  </a:lnTo>
                  <a:close/>
                </a:path>
              </a:pathLst>
            </a:custGeom>
            <a:solidFill>
              <a:srgbClr val="D2E0E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129271" y="77470"/>
                  </a:moveTo>
                  <a:lnTo>
                    <a:pt x="7129271" y="387223"/>
                  </a:lnTo>
                  <a:lnTo>
                    <a:pt x="7123185" y="417383"/>
                  </a:lnTo>
                  <a:lnTo>
                    <a:pt x="7106586" y="442007"/>
                  </a:lnTo>
                  <a:lnTo>
                    <a:pt x="7081962" y="458606"/>
                  </a:lnTo>
                  <a:lnTo>
                    <a:pt x="7051802" y="464693"/>
                  </a:lnTo>
                  <a:lnTo>
                    <a:pt x="0" y="464693"/>
                  </a:lnTo>
                  <a:lnTo>
                    <a:pt x="0" y="0"/>
                  </a:lnTo>
                  <a:lnTo>
                    <a:pt x="7051802" y="0"/>
                  </a:lnTo>
                  <a:lnTo>
                    <a:pt x="7081962" y="6086"/>
                  </a:lnTo>
                  <a:lnTo>
                    <a:pt x="7106586" y="22685"/>
                  </a:lnTo>
                  <a:lnTo>
                    <a:pt x="7123185" y="47309"/>
                  </a:lnTo>
                  <a:lnTo>
                    <a:pt x="7129271" y="77470"/>
                  </a:lnTo>
                  <a:close/>
                </a:path>
              </a:pathLst>
            </a:custGeom>
            <a:ln w="22860">
              <a:solidFill>
                <a:srgbClr val="D2E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656582" y="2567762"/>
            <a:ext cx="47117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spc="-10" dirty="0">
                <a:latin typeface="Calibri"/>
                <a:cs typeface="Calibri"/>
              </a:rPr>
              <a:t>Upto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3%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(v/v)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water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for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better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workability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4527" y="2441448"/>
            <a:ext cx="11163300" cy="1155700"/>
            <a:chOff x="414527" y="2441448"/>
            <a:chExt cx="11163300" cy="1155700"/>
          </a:xfrm>
        </p:grpSpPr>
        <p:sp>
          <p:nvSpPr>
            <p:cNvPr id="15" name="object 15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EA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EE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E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671186" y="3176142"/>
            <a:ext cx="4486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1.6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4.5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Sqft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0" dirty="0">
                <a:latin typeface="Calibri"/>
                <a:cs typeface="Calibri"/>
              </a:rPr>
              <a:t> coat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(depend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on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variants)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14527" y="3051048"/>
            <a:ext cx="11163300" cy="1155700"/>
            <a:chOff x="414527" y="3051048"/>
            <a:chExt cx="11163300" cy="1155700"/>
          </a:xfrm>
        </p:grpSpPr>
        <p:sp>
          <p:nvSpPr>
            <p:cNvPr id="21" name="object 21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59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C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C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71186" y="3621480"/>
            <a:ext cx="249491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Surface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dry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minutes</a:t>
            </a:r>
            <a:endParaRPr sz="18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Hard </a:t>
            </a:r>
            <a:r>
              <a:rPr sz="1800" b="1" dirty="0">
                <a:latin typeface="Calibri"/>
                <a:cs typeface="Calibri"/>
              </a:rPr>
              <a:t>Dry:</a:t>
            </a:r>
            <a:r>
              <a:rPr sz="1800" b="1" spc="37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12- </a:t>
            </a:r>
            <a:r>
              <a:rPr sz="1800" b="1" dirty="0">
                <a:latin typeface="Calibri"/>
                <a:cs typeface="Calibri"/>
              </a:rPr>
              <a:t>16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14527" y="3660647"/>
            <a:ext cx="11163300" cy="1155700"/>
            <a:chOff x="414527" y="3660647"/>
            <a:chExt cx="11163300" cy="1155700"/>
          </a:xfrm>
        </p:grpSpPr>
        <p:sp>
          <p:nvSpPr>
            <p:cNvPr id="27" name="object 27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F8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0D9E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0D9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671186" y="4358462"/>
            <a:ext cx="21577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Calibri"/>
              <a:buChar char="•"/>
              <a:tabLst>
                <a:tab pos="241300" algn="l"/>
              </a:tabLst>
            </a:pPr>
            <a:r>
              <a:rPr sz="2200" b="1" spc="-20" dirty="0">
                <a:latin typeface="Calibri"/>
                <a:cs typeface="Calibri"/>
              </a:rPr>
              <a:t>Matt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/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Off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white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4527" y="4270247"/>
            <a:ext cx="4032885" cy="603885"/>
            <a:chOff x="414527" y="4270247"/>
            <a:chExt cx="4032885" cy="603885"/>
          </a:xfrm>
        </p:grpSpPr>
        <p:sp>
          <p:nvSpPr>
            <p:cNvPr id="33" name="object 33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68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348486" y="1688882"/>
            <a:ext cx="2161540" cy="30740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38000"/>
              </a:lnSpc>
              <a:spcBef>
                <a:spcPts val="90"/>
              </a:spcBef>
            </a:pPr>
            <a:r>
              <a:rPr sz="2900" b="1" spc="-10" dirty="0">
                <a:latin typeface="Calibri"/>
                <a:cs typeface="Calibri"/>
              </a:rPr>
              <a:t>Solvent </a:t>
            </a:r>
            <a:r>
              <a:rPr sz="2900" b="1" spc="-5" dirty="0">
                <a:latin typeface="Calibri"/>
                <a:cs typeface="Calibri"/>
              </a:rPr>
              <a:t> Dilution </a:t>
            </a:r>
            <a:r>
              <a:rPr sz="2900" b="1" spc="-20" dirty="0">
                <a:latin typeface="Calibri"/>
                <a:cs typeface="Calibri"/>
              </a:rPr>
              <a:t>ratio </a:t>
            </a:r>
            <a:r>
              <a:rPr sz="2900" b="1" spc="-15" dirty="0">
                <a:latin typeface="Calibri"/>
                <a:cs typeface="Calibri"/>
              </a:rPr>
              <a:t> </a:t>
            </a:r>
            <a:r>
              <a:rPr sz="2900" b="1" spc="-20" dirty="0">
                <a:latin typeface="Calibri"/>
                <a:cs typeface="Calibri"/>
              </a:rPr>
              <a:t>Coverage </a:t>
            </a:r>
            <a:r>
              <a:rPr sz="2900" b="1" spc="-15" dirty="0">
                <a:latin typeface="Calibri"/>
                <a:cs typeface="Calibri"/>
              </a:rPr>
              <a:t> </a:t>
            </a:r>
            <a:r>
              <a:rPr sz="2900" b="1" dirty="0">
                <a:latin typeface="Calibri"/>
                <a:cs typeface="Calibri"/>
              </a:rPr>
              <a:t>Drying </a:t>
            </a:r>
            <a:r>
              <a:rPr sz="2900" b="1" spc="-5" dirty="0">
                <a:latin typeface="Calibri"/>
                <a:cs typeface="Calibri"/>
              </a:rPr>
              <a:t>Time </a:t>
            </a:r>
            <a:r>
              <a:rPr sz="2900" b="1" dirty="0">
                <a:latin typeface="Calibri"/>
                <a:cs typeface="Calibri"/>
              </a:rPr>
              <a:t> F</a:t>
            </a:r>
            <a:r>
              <a:rPr sz="2900" b="1" spc="-10" dirty="0">
                <a:latin typeface="Calibri"/>
                <a:cs typeface="Calibri"/>
              </a:rPr>
              <a:t>i</a:t>
            </a:r>
            <a:r>
              <a:rPr sz="2900" b="1" dirty="0">
                <a:latin typeface="Calibri"/>
                <a:cs typeface="Calibri"/>
              </a:rPr>
              <a:t>nish/</a:t>
            </a:r>
            <a:r>
              <a:rPr sz="2900" b="1" spc="-15" dirty="0">
                <a:latin typeface="Calibri"/>
                <a:cs typeface="Calibri"/>
              </a:rPr>
              <a:t>S</a:t>
            </a:r>
            <a:r>
              <a:rPr sz="2900" b="1" dirty="0">
                <a:latin typeface="Calibri"/>
                <a:cs typeface="Calibri"/>
              </a:rPr>
              <a:t>ha</a:t>
            </a:r>
            <a:r>
              <a:rPr sz="2900" b="1" spc="-10" dirty="0">
                <a:latin typeface="Calibri"/>
                <a:cs typeface="Calibri"/>
              </a:rPr>
              <a:t>d</a:t>
            </a:r>
            <a:r>
              <a:rPr sz="2900" b="1" spc="-5" dirty="0">
                <a:latin typeface="Calibri"/>
                <a:cs typeface="Calibri"/>
              </a:rPr>
              <a:t>es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424171" y="4937759"/>
            <a:ext cx="7153909" cy="487680"/>
            <a:chOff x="4424171" y="4937759"/>
            <a:chExt cx="7153909" cy="487680"/>
          </a:xfrm>
        </p:grpSpPr>
        <p:sp>
          <p:nvSpPr>
            <p:cNvPr id="37" name="object 37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6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6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671186" y="5005832"/>
            <a:ext cx="6170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40" dirty="0">
                <a:latin typeface="Calibri"/>
                <a:cs typeface="Calibri"/>
              </a:rPr>
              <a:t>KG</a:t>
            </a:r>
            <a:r>
              <a:rPr sz="1800" b="1" spc="-5" dirty="0">
                <a:latin typeface="Calibri"/>
                <a:cs typeface="Calibri"/>
              </a:rPr>
              <a:t> drum/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bag;</a:t>
            </a:r>
            <a:r>
              <a:rPr sz="1800" b="1" spc="-15" dirty="0">
                <a:latin typeface="Calibri"/>
                <a:cs typeface="Calibri"/>
              </a:rPr>
              <a:t> Variants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– Fine,</a:t>
            </a:r>
            <a:r>
              <a:rPr sz="1800" b="1" spc="-25" dirty="0">
                <a:latin typeface="Calibri"/>
                <a:cs typeface="Calibri"/>
              </a:rPr>
              <a:t> Regular,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Standard,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High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Build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414527" y="4879847"/>
            <a:ext cx="11163300" cy="1155700"/>
            <a:chOff x="414527" y="4879847"/>
            <a:chExt cx="11163300" cy="1155700"/>
          </a:xfrm>
        </p:grpSpPr>
        <p:sp>
          <p:nvSpPr>
            <p:cNvPr id="41" name="object 41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47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3E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4671186" y="5615736"/>
            <a:ext cx="840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0" dirty="0">
                <a:latin typeface="Calibri"/>
                <a:cs typeface="Calibri"/>
              </a:rPr>
              <a:t>T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w</a:t>
            </a:r>
            <a:r>
              <a:rPr sz="1800" b="1" dirty="0">
                <a:latin typeface="Calibri"/>
                <a:cs typeface="Calibri"/>
              </a:rPr>
              <a:t>el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14527" y="5489447"/>
            <a:ext cx="11163300" cy="1155700"/>
            <a:chOff x="414527" y="5489447"/>
            <a:chExt cx="11163300" cy="1155700"/>
          </a:xfrm>
        </p:grpSpPr>
        <p:sp>
          <p:nvSpPr>
            <p:cNvPr id="47" name="object 47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26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ED2D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ED2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4671186" y="6065926"/>
            <a:ext cx="616394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41300" marR="5080" indent="-228600">
              <a:lnSpc>
                <a:spcPts val="2210"/>
              </a:lnSpc>
              <a:spcBef>
                <a:spcPts val="33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12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months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drum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packing;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6 </a:t>
            </a:r>
            <a:r>
              <a:rPr sz="2000" b="1" spc="-5" dirty="0">
                <a:latin typeface="Calibri"/>
                <a:cs typeface="Calibri"/>
              </a:rPr>
              <a:t>month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bag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/ 2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-3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hrs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 </a:t>
            </a:r>
            <a:r>
              <a:rPr sz="2000" b="1" spc="-4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thinned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material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14527" y="6099047"/>
            <a:ext cx="4032885" cy="603885"/>
            <a:chOff x="414527" y="6099047"/>
            <a:chExt cx="4032885" cy="603885"/>
          </a:xfrm>
        </p:grpSpPr>
        <p:sp>
          <p:nvSpPr>
            <p:cNvPr id="53" name="object 53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5"/>
                  </a:lnTo>
                  <a:lnTo>
                    <a:pt x="28346" y="28346"/>
                  </a:lnTo>
                  <a:lnTo>
                    <a:pt x="7605" y="59107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107"/>
                  </a:lnTo>
                  <a:lnTo>
                    <a:pt x="3981307" y="28346"/>
                  </a:lnTo>
                  <a:lnTo>
                    <a:pt x="3950547" y="7605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06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107"/>
                  </a:lnTo>
                  <a:lnTo>
                    <a:pt x="28346" y="28346"/>
                  </a:lnTo>
                  <a:lnTo>
                    <a:pt x="59107" y="7605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5"/>
                  </a:lnTo>
                  <a:lnTo>
                    <a:pt x="3981307" y="28346"/>
                  </a:lnTo>
                  <a:lnTo>
                    <a:pt x="4002041" y="59107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47750" y="4754534"/>
            <a:ext cx="3162935" cy="1807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5099"/>
              </a:lnSpc>
              <a:spcBef>
                <a:spcPts val="95"/>
              </a:spcBef>
            </a:pP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Pack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size/</a:t>
            </a:r>
            <a:r>
              <a:rPr sz="32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Variants </a:t>
            </a:r>
            <a:r>
              <a:rPr sz="3200" b="1" spc="-7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32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154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Shelf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Potlife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3" name="Round Diagonal Corner Rectangle 62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64" name="Rectangle 63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SCRATCH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6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207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11309604" y="0"/>
                </a:moveTo>
                <a:lnTo>
                  <a:pt x="0" y="0"/>
                </a:lnTo>
                <a:lnTo>
                  <a:pt x="0" y="1190243"/>
                </a:lnTo>
                <a:lnTo>
                  <a:pt x="11309604" y="1190243"/>
                </a:lnTo>
                <a:lnTo>
                  <a:pt x="11309604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996494" y="1226472"/>
            <a:ext cx="113099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chemeClr val="tx1"/>
                </a:solidFill>
              </a:rPr>
              <a:t>FLOREN</a:t>
            </a:r>
            <a:r>
              <a:rPr sz="2800" dirty="0">
                <a:solidFill>
                  <a:schemeClr val="tx1"/>
                </a:solidFill>
              </a:rPr>
              <a:t>T</a:t>
            </a:r>
            <a:r>
              <a:rPr sz="2800" spc="-5" dirty="0">
                <a:solidFill>
                  <a:schemeClr val="tx1"/>
                </a:solidFill>
              </a:rPr>
              <a:t>INA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spc="-5" dirty="0">
                <a:solidFill>
                  <a:schemeClr val="tx1"/>
                </a:solidFill>
              </a:rPr>
              <a:t>SANDS</a:t>
            </a:r>
            <a:r>
              <a:rPr sz="2800" spc="-180" dirty="0">
                <a:solidFill>
                  <a:schemeClr val="tx1"/>
                </a:solidFill>
              </a:rPr>
              <a:t>T</a:t>
            </a:r>
            <a:r>
              <a:rPr sz="2800" spc="-10" dirty="0">
                <a:solidFill>
                  <a:schemeClr val="tx1"/>
                </a:solidFill>
              </a:rPr>
              <a:t>ON</a:t>
            </a:r>
            <a:r>
              <a:rPr sz="2800" spc="-5" dirty="0">
                <a:solidFill>
                  <a:schemeClr val="tx1"/>
                </a:solidFill>
              </a:rPr>
              <a:t>E</a:t>
            </a:r>
            <a:r>
              <a:rPr sz="2800" spc="-340" dirty="0">
                <a:solidFill>
                  <a:schemeClr val="tx1"/>
                </a:solidFill>
              </a:rPr>
              <a:t> </a:t>
            </a:r>
            <a:r>
              <a:rPr sz="2800" spc="-5" dirty="0">
                <a:solidFill>
                  <a:schemeClr val="tx1"/>
                </a:solidFill>
              </a:rPr>
              <a:t>T</a:t>
            </a:r>
            <a:r>
              <a:rPr sz="2800" dirty="0">
                <a:solidFill>
                  <a:schemeClr val="tx1"/>
                </a:solidFill>
              </a:rPr>
              <a:t>E</a:t>
            </a:r>
            <a:r>
              <a:rPr sz="2800" spc="-5" dirty="0">
                <a:solidFill>
                  <a:schemeClr val="tx1"/>
                </a:solidFill>
              </a:rPr>
              <a:t>XTURE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355091"/>
            <a:ext cx="12191999" cy="6502907"/>
            <a:chOff x="0" y="355091"/>
            <a:chExt cx="12191999" cy="6502907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07295" y="1414272"/>
              <a:ext cx="2584704" cy="255117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9344" y="1815084"/>
              <a:ext cx="2525268" cy="270662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815084"/>
              <a:ext cx="2894076" cy="270662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7123" y="4030979"/>
              <a:ext cx="2522220" cy="282701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41564" y="3963923"/>
              <a:ext cx="2892552" cy="289407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18119" y="355091"/>
              <a:ext cx="1903476" cy="20360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26082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3842385"/>
            <a:chOff x="0" y="0"/>
            <a:chExt cx="12192000" cy="3842385"/>
          </a:xfrm>
        </p:grpSpPr>
        <p:sp>
          <p:nvSpPr>
            <p:cNvPr id="3" name="object 3"/>
            <p:cNvSpPr/>
            <p:nvPr/>
          </p:nvSpPr>
          <p:spPr>
            <a:xfrm>
              <a:off x="440436" y="614172"/>
              <a:ext cx="11309985" cy="1190625"/>
            </a:xfrm>
            <a:custGeom>
              <a:avLst/>
              <a:gdLst/>
              <a:ahLst/>
              <a:cxnLst/>
              <a:rect l="l" t="t" r="r" b="b"/>
              <a:pathLst>
                <a:path w="11309985" h="1190625">
                  <a:moveTo>
                    <a:pt x="11309604" y="0"/>
                  </a:moveTo>
                  <a:lnTo>
                    <a:pt x="0" y="0"/>
                  </a:lnTo>
                  <a:lnTo>
                    <a:pt x="0" y="1190243"/>
                  </a:lnTo>
                  <a:lnTo>
                    <a:pt x="11309604" y="1190243"/>
                  </a:lnTo>
                  <a:lnTo>
                    <a:pt x="11309604" y="0"/>
                  </a:lnTo>
                  <a:close/>
                </a:path>
              </a:pathLst>
            </a:custGeom>
            <a:solidFill>
              <a:srgbClr val="4D13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384200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7676388" y="3310126"/>
            <a:ext cx="4378325" cy="3548379"/>
            <a:chOff x="7676388" y="3310126"/>
            <a:chExt cx="4378325" cy="354837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3814" y="6095094"/>
              <a:ext cx="3630660" cy="7629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6388" y="3310126"/>
              <a:ext cx="3407663" cy="3547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3301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1703" y="325546"/>
            <a:ext cx="10744576" cy="14792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4200" dirty="0">
              <a:latin typeface="Times New Roman"/>
              <a:cs typeface="Times New Roman"/>
            </a:endParaRPr>
          </a:p>
          <a:p>
            <a:pPr marL="231775">
              <a:lnSpc>
                <a:spcPct val="100000"/>
              </a:lnSpc>
            </a:pPr>
            <a:r>
              <a:rPr spc="-10" dirty="0">
                <a:solidFill>
                  <a:schemeClr val="tx1"/>
                </a:solidFill>
              </a:rPr>
              <a:t>FLOREN</a:t>
            </a:r>
            <a:r>
              <a:rPr dirty="0">
                <a:solidFill>
                  <a:schemeClr val="tx1"/>
                </a:solidFill>
              </a:rPr>
              <a:t>T</a:t>
            </a:r>
            <a:r>
              <a:rPr spc="-5" dirty="0">
                <a:solidFill>
                  <a:schemeClr val="tx1"/>
                </a:solidFill>
              </a:rPr>
              <a:t>INA</a:t>
            </a:r>
            <a:r>
              <a:rPr spc="-42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VIN</a:t>
            </a:r>
            <a:r>
              <a:rPr spc="-280" dirty="0">
                <a:solidFill>
                  <a:schemeClr val="tx1"/>
                </a:solidFill>
              </a:rPr>
              <a:t>T</a:t>
            </a:r>
            <a:r>
              <a:rPr spc="-120" dirty="0">
                <a:solidFill>
                  <a:schemeClr val="tx1"/>
                </a:solidFill>
              </a:rPr>
              <a:t>A</a:t>
            </a:r>
            <a:r>
              <a:rPr spc="-10" dirty="0">
                <a:solidFill>
                  <a:schemeClr val="tx1"/>
                </a:solidFill>
              </a:rPr>
              <a:t>GE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59663" y="1871472"/>
            <a:ext cx="10423525" cy="792480"/>
            <a:chOff x="359663" y="1871472"/>
            <a:chExt cx="10423525" cy="792480"/>
          </a:xfrm>
        </p:grpSpPr>
        <p:sp>
          <p:nvSpPr>
            <p:cNvPr id="4" name="object 4"/>
            <p:cNvSpPr/>
            <p:nvPr/>
          </p:nvSpPr>
          <p:spPr>
            <a:xfrm>
              <a:off x="755141" y="1882902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19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13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093" y="1882902"/>
              <a:ext cx="768096" cy="7696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1093" y="1882902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19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59663" y="2833116"/>
            <a:ext cx="10423525" cy="792480"/>
            <a:chOff x="359663" y="2833116"/>
            <a:chExt cx="10423525" cy="792480"/>
          </a:xfrm>
        </p:grpSpPr>
        <p:sp>
          <p:nvSpPr>
            <p:cNvPr id="8" name="object 8"/>
            <p:cNvSpPr/>
            <p:nvPr/>
          </p:nvSpPr>
          <p:spPr>
            <a:xfrm>
              <a:off x="755141" y="2844546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09"/>
                  </a:lnTo>
                  <a:lnTo>
                    <a:pt x="384810" y="769619"/>
                  </a:lnTo>
                  <a:lnTo>
                    <a:pt x="10027919" y="769619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B546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93" y="2844546"/>
              <a:ext cx="768096" cy="7696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1093" y="2844546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09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09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19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09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59663" y="3794759"/>
            <a:ext cx="10423525" cy="792480"/>
            <a:chOff x="359663" y="3794759"/>
            <a:chExt cx="10423525" cy="792480"/>
          </a:xfrm>
        </p:grpSpPr>
        <p:sp>
          <p:nvSpPr>
            <p:cNvPr id="12" name="object 12"/>
            <p:cNvSpPr/>
            <p:nvPr/>
          </p:nvSpPr>
          <p:spPr>
            <a:xfrm>
              <a:off x="755141" y="3806189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9261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093" y="3806189"/>
              <a:ext cx="768096" cy="7696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1093" y="3806189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59663" y="4756403"/>
            <a:ext cx="10423525" cy="792480"/>
            <a:chOff x="359663" y="4756403"/>
            <a:chExt cx="10423525" cy="792480"/>
          </a:xfrm>
        </p:grpSpPr>
        <p:sp>
          <p:nvSpPr>
            <p:cNvPr id="16" name="object 16"/>
            <p:cNvSpPr/>
            <p:nvPr/>
          </p:nvSpPr>
          <p:spPr>
            <a:xfrm>
              <a:off x="755141" y="4767833"/>
              <a:ext cx="10027920" cy="769620"/>
            </a:xfrm>
            <a:custGeom>
              <a:avLst/>
              <a:gdLst/>
              <a:ahLst/>
              <a:cxnLst/>
              <a:rect l="l" t="t" r="r" b="b"/>
              <a:pathLst>
                <a:path w="10027920" h="769620">
                  <a:moveTo>
                    <a:pt x="10027919" y="0"/>
                  </a:moveTo>
                  <a:lnTo>
                    <a:pt x="384810" y="0"/>
                  </a:lnTo>
                  <a:lnTo>
                    <a:pt x="0" y="384810"/>
                  </a:lnTo>
                  <a:lnTo>
                    <a:pt x="384810" y="769620"/>
                  </a:lnTo>
                  <a:lnTo>
                    <a:pt x="10027919" y="769620"/>
                  </a:lnTo>
                  <a:lnTo>
                    <a:pt x="10027919" y="0"/>
                  </a:lnTo>
                  <a:close/>
                </a:path>
              </a:pathLst>
            </a:custGeom>
            <a:solidFill>
              <a:srgbClr val="807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093" y="4767833"/>
              <a:ext cx="768096" cy="7696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1093" y="4767833"/>
              <a:ext cx="768350" cy="769620"/>
            </a:xfrm>
            <a:custGeom>
              <a:avLst/>
              <a:gdLst/>
              <a:ahLst/>
              <a:cxnLst/>
              <a:rect l="l" t="t" r="r" b="b"/>
              <a:pathLst>
                <a:path w="768350" h="769620">
                  <a:moveTo>
                    <a:pt x="0" y="384810"/>
                  </a:moveTo>
                  <a:lnTo>
                    <a:pt x="2992" y="336550"/>
                  </a:lnTo>
                  <a:lnTo>
                    <a:pt x="11729" y="290077"/>
                  </a:lnTo>
                  <a:lnTo>
                    <a:pt x="25850" y="245751"/>
                  </a:lnTo>
                  <a:lnTo>
                    <a:pt x="44997" y="203932"/>
                  </a:lnTo>
                  <a:lnTo>
                    <a:pt x="68808" y="164983"/>
                  </a:lnTo>
                  <a:lnTo>
                    <a:pt x="96925" y="129263"/>
                  </a:lnTo>
                  <a:lnTo>
                    <a:pt x="128986" y="97135"/>
                  </a:lnTo>
                  <a:lnTo>
                    <a:pt x="164633" y="68959"/>
                  </a:lnTo>
                  <a:lnTo>
                    <a:pt x="203505" y="45097"/>
                  </a:lnTo>
                  <a:lnTo>
                    <a:pt x="245242" y="25908"/>
                  </a:lnTo>
                  <a:lnTo>
                    <a:pt x="289485" y="11755"/>
                  </a:lnTo>
                  <a:lnTo>
                    <a:pt x="335874" y="2999"/>
                  </a:lnTo>
                  <a:lnTo>
                    <a:pt x="384048" y="0"/>
                  </a:lnTo>
                  <a:lnTo>
                    <a:pt x="432221" y="2999"/>
                  </a:lnTo>
                  <a:lnTo>
                    <a:pt x="478610" y="11755"/>
                  </a:lnTo>
                  <a:lnTo>
                    <a:pt x="522853" y="25908"/>
                  </a:lnTo>
                  <a:lnTo>
                    <a:pt x="564590" y="45097"/>
                  </a:lnTo>
                  <a:lnTo>
                    <a:pt x="603462" y="68959"/>
                  </a:lnTo>
                  <a:lnTo>
                    <a:pt x="639109" y="97135"/>
                  </a:lnTo>
                  <a:lnTo>
                    <a:pt x="671170" y="129263"/>
                  </a:lnTo>
                  <a:lnTo>
                    <a:pt x="699287" y="164983"/>
                  </a:lnTo>
                  <a:lnTo>
                    <a:pt x="723098" y="203932"/>
                  </a:lnTo>
                  <a:lnTo>
                    <a:pt x="742245" y="245751"/>
                  </a:lnTo>
                  <a:lnTo>
                    <a:pt x="756366" y="290077"/>
                  </a:lnTo>
                  <a:lnTo>
                    <a:pt x="765103" y="336550"/>
                  </a:lnTo>
                  <a:lnTo>
                    <a:pt x="768096" y="384810"/>
                  </a:lnTo>
                  <a:lnTo>
                    <a:pt x="765103" y="433069"/>
                  </a:lnTo>
                  <a:lnTo>
                    <a:pt x="756366" y="479542"/>
                  </a:lnTo>
                  <a:lnTo>
                    <a:pt x="742245" y="523868"/>
                  </a:lnTo>
                  <a:lnTo>
                    <a:pt x="723098" y="565687"/>
                  </a:lnTo>
                  <a:lnTo>
                    <a:pt x="699287" y="604636"/>
                  </a:lnTo>
                  <a:lnTo>
                    <a:pt x="671170" y="640356"/>
                  </a:lnTo>
                  <a:lnTo>
                    <a:pt x="639109" y="672484"/>
                  </a:lnTo>
                  <a:lnTo>
                    <a:pt x="603462" y="700660"/>
                  </a:lnTo>
                  <a:lnTo>
                    <a:pt x="564590" y="724522"/>
                  </a:lnTo>
                  <a:lnTo>
                    <a:pt x="522853" y="743711"/>
                  </a:lnTo>
                  <a:lnTo>
                    <a:pt x="478610" y="757864"/>
                  </a:lnTo>
                  <a:lnTo>
                    <a:pt x="432221" y="766620"/>
                  </a:lnTo>
                  <a:lnTo>
                    <a:pt x="384048" y="769620"/>
                  </a:lnTo>
                  <a:lnTo>
                    <a:pt x="335874" y="766620"/>
                  </a:lnTo>
                  <a:lnTo>
                    <a:pt x="289485" y="757864"/>
                  </a:lnTo>
                  <a:lnTo>
                    <a:pt x="245242" y="743711"/>
                  </a:lnTo>
                  <a:lnTo>
                    <a:pt x="203505" y="724522"/>
                  </a:lnTo>
                  <a:lnTo>
                    <a:pt x="164633" y="700660"/>
                  </a:lnTo>
                  <a:lnTo>
                    <a:pt x="128986" y="672484"/>
                  </a:lnTo>
                  <a:lnTo>
                    <a:pt x="96925" y="640356"/>
                  </a:lnTo>
                  <a:lnTo>
                    <a:pt x="68808" y="604636"/>
                  </a:lnTo>
                  <a:lnTo>
                    <a:pt x="44997" y="565687"/>
                  </a:lnTo>
                  <a:lnTo>
                    <a:pt x="25850" y="523868"/>
                  </a:lnTo>
                  <a:lnTo>
                    <a:pt x="11729" y="479542"/>
                  </a:lnTo>
                  <a:lnTo>
                    <a:pt x="2992" y="433069"/>
                  </a:lnTo>
                  <a:lnTo>
                    <a:pt x="0" y="384810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755141" y="5731002"/>
            <a:ext cx="10027920" cy="768350"/>
          </a:xfrm>
          <a:custGeom>
            <a:avLst/>
            <a:gdLst/>
            <a:ahLst/>
            <a:cxnLst/>
            <a:rect l="l" t="t" r="r" b="b"/>
            <a:pathLst>
              <a:path w="10027920" h="768350">
                <a:moveTo>
                  <a:pt x="10027919" y="0"/>
                </a:moveTo>
                <a:lnTo>
                  <a:pt x="384035" y="0"/>
                </a:lnTo>
                <a:lnTo>
                  <a:pt x="0" y="384048"/>
                </a:lnTo>
                <a:lnTo>
                  <a:pt x="384035" y="768096"/>
                </a:lnTo>
                <a:lnTo>
                  <a:pt x="10027919" y="768096"/>
                </a:lnTo>
                <a:lnTo>
                  <a:pt x="10027919" y="0"/>
                </a:lnTo>
                <a:close/>
              </a:path>
            </a:pathLst>
          </a:custGeom>
          <a:solidFill>
            <a:srgbClr val="959F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915160" y="2039873"/>
            <a:ext cx="8066405" cy="446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Creates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elegant finishes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trendy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natural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and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concrete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designs</a:t>
            </a:r>
            <a:endParaRPr sz="2400" dirty="0">
              <a:latin typeface="Gill Sans MT"/>
              <a:cs typeface="Gill Sans MT"/>
            </a:endParaRPr>
          </a:p>
          <a:p>
            <a:pPr marL="2269490" marR="909319" indent="-1353820">
              <a:lnSpc>
                <a:spcPct val="120800"/>
              </a:lnSpc>
              <a:spcBef>
                <a:spcPts val="2355"/>
              </a:spcBef>
            </a:pP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Formulated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pure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acrylic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emulsion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with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silicon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Available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9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artistic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designs</a:t>
            </a:r>
            <a:endParaRPr sz="2400" dirty="0">
              <a:latin typeface="Gill Sans MT"/>
              <a:cs typeface="Gill Sans MT"/>
            </a:endParaRPr>
          </a:p>
          <a:p>
            <a:pPr marL="12700" marR="5080" indent="922019">
              <a:lnSpc>
                <a:spcPct val="202599"/>
              </a:lnSpc>
              <a:tabLst>
                <a:tab pos="3827779" algn="l"/>
              </a:tabLst>
            </a:pPr>
            <a:r>
              <a:rPr sz="2400" spc="-75" dirty="0">
                <a:solidFill>
                  <a:srgbClr val="FFFFFF"/>
                </a:solidFill>
                <a:latin typeface="Gill Sans MT"/>
                <a:cs typeface="Gill Sans MT"/>
              </a:rPr>
              <a:t>Tough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ever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lasting</a:t>
            </a:r>
            <a:r>
              <a:rPr sz="2400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–	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resist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algal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fungal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ill Sans MT"/>
                <a:cs typeface="Gill Sans MT"/>
              </a:rPr>
              <a:t>growth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Gill Sans MT"/>
                <a:cs typeface="Gill Sans MT"/>
              </a:rPr>
              <a:t>Weather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proof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2400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Silicon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additives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for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enhanced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water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repellence;</a:t>
            </a:r>
            <a:endParaRPr sz="2400" dirty="0">
              <a:latin typeface="Gill Sans MT"/>
              <a:cs typeface="Gill Sans MT"/>
            </a:endParaRPr>
          </a:p>
          <a:p>
            <a:pPr marL="1905" algn="ctr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UV</a:t>
            </a:r>
            <a:r>
              <a:rPr sz="2400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resistance</a:t>
            </a:r>
            <a:endParaRPr sz="2400" dirty="0">
              <a:latin typeface="Gill Sans MT"/>
              <a:cs typeface="Gill Sans MT"/>
            </a:endParaRPr>
          </a:p>
          <a:p>
            <a:pPr marL="2258695" marR="2251075" algn="ctr">
              <a:lnSpc>
                <a:spcPct val="120800"/>
              </a:lnSpc>
              <a:spcBef>
                <a:spcPts val="615"/>
              </a:spcBef>
            </a:pP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Both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Gill Sans MT"/>
                <a:cs typeface="Gill Sans MT"/>
              </a:rPr>
              <a:t>for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Interior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Exterior; </a:t>
            </a:r>
            <a:r>
              <a:rPr sz="2400" spc="-6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Gill Sans MT"/>
                <a:cs typeface="Gill Sans MT"/>
              </a:rPr>
              <a:t>Green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Gill Sans MT"/>
                <a:cs typeface="Gill Sans MT"/>
              </a:rPr>
              <a:t>Pro</a:t>
            </a:r>
            <a:r>
              <a:rPr sz="24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Gill Sans MT"/>
                <a:cs typeface="Gill Sans MT"/>
              </a:rPr>
              <a:t>Certified</a:t>
            </a:r>
            <a:endParaRPr sz="2400" dirty="0">
              <a:latin typeface="Gill Sans MT"/>
              <a:cs typeface="Gill Sans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59663" y="5719571"/>
            <a:ext cx="791210" cy="791210"/>
            <a:chOff x="359663" y="5719571"/>
            <a:chExt cx="791210" cy="79121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093" y="5731001"/>
              <a:ext cx="768096" cy="76809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1093" y="5731001"/>
              <a:ext cx="768350" cy="768350"/>
            </a:xfrm>
            <a:custGeom>
              <a:avLst/>
              <a:gdLst/>
              <a:ahLst/>
              <a:cxnLst/>
              <a:rect l="l" t="t" r="r" b="b"/>
              <a:pathLst>
                <a:path w="768350" h="768350">
                  <a:moveTo>
                    <a:pt x="0" y="384048"/>
                  </a:moveTo>
                  <a:lnTo>
                    <a:pt x="2992" y="335874"/>
                  </a:lnTo>
                  <a:lnTo>
                    <a:pt x="11729" y="289485"/>
                  </a:lnTo>
                  <a:lnTo>
                    <a:pt x="25850" y="245242"/>
                  </a:lnTo>
                  <a:lnTo>
                    <a:pt x="44997" y="203505"/>
                  </a:lnTo>
                  <a:lnTo>
                    <a:pt x="68808" y="164633"/>
                  </a:lnTo>
                  <a:lnTo>
                    <a:pt x="96925" y="128986"/>
                  </a:lnTo>
                  <a:lnTo>
                    <a:pt x="128986" y="96925"/>
                  </a:lnTo>
                  <a:lnTo>
                    <a:pt x="164633" y="68808"/>
                  </a:lnTo>
                  <a:lnTo>
                    <a:pt x="203505" y="44997"/>
                  </a:lnTo>
                  <a:lnTo>
                    <a:pt x="245242" y="25850"/>
                  </a:lnTo>
                  <a:lnTo>
                    <a:pt x="289485" y="11729"/>
                  </a:lnTo>
                  <a:lnTo>
                    <a:pt x="335874" y="2992"/>
                  </a:lnTo>
                  <a:lnTo>
                    <a:pt x="384048" y="0"/>
                  </a:lnTo>
                  <a:lnTo>
                    <a:pt x="432221" y="2992"/>
                  </a:lnTo>
                  <a:lnTo>
                    <a:pt x="478610" y="11729"/>
                  </a:lnTo>
                  <a:lnTo>
                    <a:pt x="522853" y="25850"/>
                  </a:lnTo>
                  <a:lnTo>
                    <a:pt x="564590" y="44997"/>
                  </a:lnTo>
                  <a:lnTo>
                    <a:pt x="603462" y="68808"/>
                  </a:lnTo>
                  <a:lnTo>
                    <a:pt x="639109" y="96925"/>
                  </a:lnTo>
                  <a:lnTo>
                    <a:pt x="671170" y="128986"/>
                  </a:lnTo>
                  <a:lnTo>
                    <a:pt x="699287" y="164633"/>
                  </a:lnTo>
                  <a:lnTo>
                    <a:pt x="723098" y="203505"/>
                  </a:lnTo>
                  <a:lnTo>
                    <a:pt x="742245" y="245242"/>
                  </a:lnTo>
                  <a:lnTo>
                    <a:pt x="756366" y="289485"/>
                  </a:lnTo>
                  <a:lnTo>
                    <a:pt x="765103" y="335874"/>
                  </a:lnTo>
                  <a:lnTo>
                    <a:pt x="768096" y="384048"/>
                  </a:lnTo>
                  <a:lnTo>
                    <a:pt x="765103" y="432221"/>
                  </a:lnTo>
                  <a:lnTo>
                    <a:pt x="756366" y="478610"/>
                  </a:lnTo>
                  <a:lnTo>
                    <a:pt x="742245" y="522853"/>
                  </a:lnTo>
                  <a:lnTo>
                    <a:pt x="723098" y="564590"/>
                  </a:lnTo>
                  <a:lnTo>
                    <a:pt x="699287" y="603462"/>
                  </a:lnTo>
                  <a:lnTo>
                    <a:pt x="671170" y="639109"/>
                  </a:lnTo>
                  <a:lnTo>
                    <a:pt x="639109" y="671170"/>
                  </a:lnTo>
                  <a:lnTo>
                    <a:pt x="603462" y="699287"/>
                  </a:lnTo>
                  <a:lnTo>
                    <a:pt x="564590" y="723098"/>
                  </a:lnTo>
                  <a:lnTo>
                    <a:pt x="522853" y="742245"/>
                  </a:lnTo>
                  <a:lnTo>
                    <a:pt x="478610" y="756366"/>
                  </a:lnTo>
                  <a:lnTo>
                    <a:pt x="432221" y="765103"/>
                  </a:lnTo>
                  <a:lnTo>
                    <a:pt x="384048" y="768096"/>
                  </a:lnTo>
                  <a:lnTo>
                    <a:pt x="335874" y="765103"/>
                  </a:lnTo>
                  <a:lnTo>
                    <a:pt x="289485" y="756366"/>
                  </a:lnTo>
                  <a:lnTo>
                    <a:pt x="245242" y="742245"/>
                  </a:lnTo>
                  <a:lnTo>
                    <a:pt x="203505" y="723098"/>
                  </a:lnTo>
                  <a:lnTo>
                    <a:pt x="164633" y="699287"/>
                  </a:lnTo>
                  <a:lnTo>
                    <a:pt x="128986" y="671170"/>
                  </a:lnTo>
                  <a:lnTo>
                    <a:pt x="96925" y="639109"/>
                  </a:lnTo>
                  <a:lnTo>
                    <a:pt x="68808" y="603462"/>
                  </a:lnTo>
                  <a:lnTo>
                    <a:pt x="44997" y="564590"/>
                  </a:lnTo>
                  <a:lnTo>
                    <a:pt x="25850" y="522853"/>
                  </a:lnTo>
                  <a:lnTo>
                    <a:pt x="11729" y="478610"/>
                  </a:lnTo>
                  <a:lnTo>
                    <a:pt x="2992" y="432221"/>
                  </a:lnTo>
                  <a:lnTo>
                    <a:pt x="0" y="384048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9468611" y="0"/>
            <a:ext cx="2723515" cy="2775585"/>
            <a:chOff x="9468611" y="0"/>
            <a:chExt cx="2723515" cy="2775585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68611" y="1999488"/>
              <a:ext cx="2723388" cy="77571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46335" y="0"/>
              <a:ext cx="2520696" cy="2697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334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61417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11309604" y="0"/>
                </a:moveTo>
                <a:lnTo>
                  <a:pt x="0" y="0"/>
                </a:lnTo>
                <a:lnTo>
                  <a:pt x="0" y="1190243"/>
                </a:lnTo>
                <a:lnTo>
                  <a:pt x="11309604" y="1190243"/>
                </a:lnTo>
                <a:lnTo>
                  <a:pt x="11309604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436" y="1227996"/>
            <a:ext cx="113099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chemeClr val="tx1"/>
                </a:solidFill>
              </a:rPr>
              <a:t>FLORENTINA</a:t>
            </a:r>
            <a:r>
              <a:rPr sz="2800" spc="-420" dirty="0">
                <a:solidFill>
                  <a:schemeClr val="tx1"/>
                </a:solidFill>
              </a:rPr>
              <a:t> </a:t>
            </a:r>
            <a:r>
              <a:rPr sz="2800" spc="-60" dirty="0">
                <a:solidFill>
                  <a:schemeClr val="tx1"/>
                </a:solidFill>
              </a:rPr>
              <a:t>VINTAGE</a:t>
            </a:r>
            <a:r>
              <a:rPr sz="2800" spc="15" dirty="0">
                <a:solidFill>
                  <a:schemeClr val="tx1"/>
                </a:solidFill>
              </a:rPr>
              <a:t> </a:t>
            </a:r>
            <a:r>
              <a:rPr sz="2800" spc="-10" dirty="0">
                <a:solidFill>
                  <a:schemeClr val="tx1"/>
                </a:solidFill>
                <a:latin typeface="Agency FB"/>
                <a:cs typeface="Agency FB"/>
              </a:rPr>
              <a:t>(TECHNICAL</a:t>
            </a:r>
            <a:r>
              <a:rPr sz="2800" spc="25" dirty="0">
                <a:solidFill>
                  <a:schemeClr val="tx1"/>
                </a:solidFill>
                <a:latin typeface="Agency FB"/>
                <a:cs typeface="Agency FB"/>
              </a:rPr>
              <a:t> </a:t>
            </a:r>
            <a:r>
              <a:rPr sz="2800" spc="-10" dirty="0">
                <a:solidFill>
                  <a:schemeClr val="tx1"/>
                </a:solidFill>
                <a:latin typeface="Agency FB"/>
                <a:cs typeface="Agency FB"/>
              </a:rPr>
              <a:t>SPECIFICATIONS)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424171" y="1889760"/>
            <a:ext cx="7153909" cy="487680"/>
            <a:chOff x="4424171" y="1889760"/>
            <a:chExt cx="7153909" cy="487680"/>
          </a:xfrm>
        </p:grpSpPr>
        <p:sp>
          <p:nvSpPr>
            <p:cNvPr id="5" name="object 5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2E3E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35601" y="19011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19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2E3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71186" y="1956308"/>
            <a:ext cx="1557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2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able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4527" y="1831848"/>
            <a:ext cx="11148060" cy="1176655"/>
            <a:chOff x="414527" y="1831848"/>
            <a:chExt cx="11148060" cy="1176655"/>
          </a:xfrm>
        </p:grpSpPr>
        <p:sp>
          <p:nvSpPr>
            <p:cNvPr id="9" name="object 9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66B0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5957" y="18432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051802" y="0"/>
                  </a:moveTo>
                  <a:lnTo>
                    <a:pt x="0" y="0"/>
                  </a:lnTo>
                  <a:lnTo>
                    <a:pt x="0" y="464693"/>
                  </a:lnTo>
                  <a:lnTo>
                    <a:pt x="7051802" y="464693"/>
                  </a:lnTo>
                  <a:lnTo>
                    <a:pt x="7081962" y="458606"/>
                  </a:lnTo>
                  <a:lnTo>
                    <a:pt x="7106586" y="442007"/>
                  </a:lnTo>
                  <a:lnTo>
                    <a:pt x="7123185" y="417383"/>
                  </a:lnTo>
                  <a:lnTo>
                    <a:pt x="7129271" y="387223"/>
                  </a:lnTo>
                  <a:lnTo>
                    <a:pt x="7129271" y="77470"/>
                  </a:lnTo>
                  <a:lnTo>
                    <a:pt x="7123185" y="47309"/>
                  </a:lnTo>
                  <a:lnTo>
                    <a:pt x="7106586" y="22685"/>
                  </a:lnTo>
                  <a:lnTo>
                    <a:pt x="7081962" y="6086"/>
                  </a:lnTo>
                  <a:lnTo>
                    <a:pt x="7051802" y="0"/>
                  </a:lnTo>
                  <a:close/>
                </a:path>
              </a:pathLst>
            </a:custGeom>
            <a:solidFill>
              <a:srgbClr val="D2E0EB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21886" y="2532126"/>
              <a:ext cx="7129780" cy="464820"/>
            </a:xfrm>
            <a:custGeom>
              <a:avLst/>
              <a:gdLst/>
              <a:ahLst/>
              <a:cxnLst/>
              <a:rect l="l" t="t" r="r" b="b"/>
              <a:pathLst>
                <a:path w="7129780" h="464819">
                  <a:moveTo>
                    <a:pt x="7129271" y="77470"/>
                  </a:moveTo>
                  <a:lnTo>
                    <a:pt x="7129271" y="387223"/>
                  </a:lnTo>
                  <a:lnTo>
                    <a:pt x="7123185" y="417383"/>
                  </a:lnTo>
                  <a:lnTo>
                    <a:pt x="7106586" y="442007"/>
                  </a:lnTo>
                  <a:lnTo>
                    <a:pt x="7081962" y="458606"/>
                  </a:lnTo>
                  <a:lnTo>
                    <a:pt x="7051802" y="464693"/>
                  </a:lnTo>
                  <a:lnTo>
                    <a:pt x="0" y="464693"/>
                  </a:lnTo>
                  <a:lnTo>
                    <a:pt x="0" y="0"/>
                  </a:lnTo>
                  <a:lnTo>
                    <a:pt x="7051802" y="0"/>
                  </a:lnTo>
                  <a:lnTo>
                    <a:pt x="7081962" y="6086"/>
                  </a:lnTo>
                  <a:lnTo>
                    <a:pt x="7106586" y="22685"/>
                  </a:lnTo>
                  <a:lnTo>
                    <a:pt x="7123185" y="47309"/>
                  </a:lnTo>
                  <a:lnTo>
                    <a:pt x="7129271" y="77470"/>
                  </a:lnTo>
                  <a:close/>
                </a:path>
              </a:pathLst>
            </a:custGeom>
            <a:ln w="22860">
              <a:solidFill>
                <a:srgbClr val="D2E0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656582" y="2567762"/>
            <a:ext cx="47040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spc="-10" dirty="0">
                <a:latin typeface="Calibri"/>
                <a:cs typeface="Calibri"/>
              </a:rPr>
              <a:t>Upto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5% </a:t>
            </a:r>
            <a:r>
              <a:rPr sz="2000" b="1" spc="-5" dirty="0">
                <a:latin typeface="Calibri"/>
                <a:cs typeface="Calibri"/>
              </a:rPr>
              <a:t>(v/v)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water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for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better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workability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14527" y="2441448"/>
            <a:ext cx="11163300" cy="1155700"/>
            <a:chOff x="414527" y="2441448"/>
            <a:chExt cx="11163300" cy="1155700"/>
          </a:xfrm>
        </p:grpSpPr>
        <p:sp>
          <p:nvSpPr>
            <p:cNvPr id="15" name="object 15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EA6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5957" y="24528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EE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35601" y="31203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EE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671186" y="3176142"/>
            <a:ext cx="2456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3</a:t>
            </a:r>
            <a:r>
              <a:rPr sz="1800" b="1" spc="-10" dirty="0">
                <a:latin typeface="Calibri"/>
                <a:cs typeface="Calibri"/>
              </a:rPr>
              <a:t> to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5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Sqft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kg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/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coats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14527" y="3051048"/>
            <a:ext cx="11163300" cy="1155700"/>
            <a:chOff x="414527" y="3051048"/>
            <a:chExt cx="11163300" cy="1155700"/>
          </a:xfrm>
        </p:grpSpPr>
        <p:sp>
          <p:nvSpPr>
            <p:cNvPr id="21" name="object 21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559A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5957" y="3062478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1DCE7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35601" y="3729990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1DC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71186" y="3621480"/>
            <a:ext cx="2494915" cy="610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4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Surface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dry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45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minutes</a:t>
            </a:r>
            <a:endParaRPr sz="180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145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10" dirty="0">
                <a:latin typeface="Calibri"/>
                <a:cs typeface="Calibri"/>
              </a:rPr>
              <a:t>Hard </a:t>
            </a:r>
            <a:r>
              <a:rPr sz="1800" b="1" dirty="0">
                <a:latin typeface="Calibri"/>
                <a:cs typeface="Calibri"/>
              </a:rPr>
              <a:t>Dry:</a:t>
            </a:r>
            <a:r>
              <a:rPr sz="1800" b="1" spc="3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8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-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12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hours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14527" y="3660647"/>
            <a:ext cx="11163300" cy="1155700"/>
            <a:chOff x="414527" y="3660647"/>
            <a:chExt cx="11163300" cy="1155700"/>
          </a:xfrm>
        </p:grpSpPr>
        <p:sp>
          <p:nvSpPr>
            <p:cNvPr id="27" name="object 27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F8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5957" y="36720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D0D9E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35601" y="43395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D0D9E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671186" y="4358462"/>
            <a:ext cx="388492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Calibri"/>
              <a:buChar char="•"/>
              <a:tabLst>
                <a:tab pos="241300" algn="l"/>
              </a:tabLst>
            </a:pPr>
            <a:r>
              <a:rPr sz="2200" b="1" spc="-5" dirty="0">
                <a:latin typeface="Calibri"/>
                <a:cs typeface="Calibri"/>
              </a:rPr>
              <a:t>9</a:t>
            </a:r>
            <a:r>
              <a:rPr sz="2200" b="1" spc="-10" dirty="0">
                <a:latin typeface="Calibri"/>
                <a:cs typeface="Calibri"/>
              </a:rPr>
              <a:t> artistic</a:t>
            </a:r>
            <a:r>
              <a:rPr sz="2200" b="1" spc="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designs</a:t>
            </a:r>
            <a:r>
              <a:rPr sz="2200" b="1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/ </a:t>
            </a:r>
            <a:r>
              <a:rPr sz="2200" b="1" spc="-15" dirty="0">
                <a:latin typeface="Calibri"/>
                <a:cs typeface="Calibri"/>
              </a:rPr>
              <a:t>White</a:t>
            </a:r>
            <a:r>
              <a:rPr sz="2200" b="1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shade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4527" y="4270247"/>
            <a:ext cx="11163300" cy="1155700"/>
            <a:chOff x="414527" y="4270247"/>
            <a:chExt cx="11163300" cy="1155700"/>
          </a:xfrm>
        </p:grpSpPr>
        <p:sp>
          <p:nvSpPr>
            <p:cNvPr id="33" name="object 33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68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5957" y="42816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3"/>
                  </a:lnTo>
                  <a:lnTo>
                    <a:pt x="7108110" y="442134"/>
                  </a:lnTo>
                  <a:lnTo>
                    <a:pt x="7124709" y="417510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09"/>
                  </a:lnTo>
                  <a:lnTo>
                    <a:pt x="7108110" y="22685"/>
                  </a:lnTo>
                  <a:lnTo>
                    <a:pt x="7083486" y="6086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6E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35601" y="49491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10"/>
                  </a:lnTo>
                  <a:lnTo>
                    <a:pt x="7108110" y="442134"/>
                  </a:lnTo>
                  <a:lnTo>
                    <a:pt x="7083486" y="458733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6"/>
                  </a:lnTo>
                  <a:lnTo>
                    <a:pt x="7108110" y="22685"/>
                  </a:lnTo>
                  <a:lnTo>
                    <a:pt x="7124709" y="47309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6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671186" y="5005832"/>
            <a:ext cx="742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dirty="0">
                <a:latin typeface="Calibri"/>
                <a:cs typeface="Calibri"/>
              </a:rPr>
              <a:t>30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spc="-40" dirty="0">
                <a:latin typeface="Calibri"/>
                <a:cs typeface="Calibri"/>
              </a:rPr>
              <a:t>KG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14527" y="4879847"/>
            <a:ext cx="11163300" cy="1155700"/>
            <a:chOff x="414527" y="4879847"/>
            <a:chExt cx="11163300" cy="1155700"/>
          </a:xfrm>
        </p:grpSpPr>
        <p:sp>
          <p:nvSpPr>
            <p:cNvPr id="39" name="object 39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47"/>
                  </a:lnTo>
                  <a:lnTo>
                    <a:pt x="28346" y="552307"/>
                  </a:lnTo>
                  <a:lnTo>
                    <a:pt x="59107" y="573041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41"/>
                  </a:lnTo>
                  <a:lnTo>
                    <a:pt x="3981307" y="552307"/>
                  </a:lnTo>
                  <a:lnTo>
                    <a:pt x="4002041" y="521547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476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5957" y="48912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47"/>
                  </a:lnTo>
                  <a:lnTo>
                    <a:pt x="3981307" y="552307"/>
                  </a:lnTo>
                  <a:lnTo>
                    <a:pt x="3950547" y="573041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41"/>
                  </a:lnTo>
                  <a:lnTo>
                    <a:pt x="28346" y="552307"/>
                  </a:lnTo>
                  <a:lnTo>
                    <a:pt x="7605" y="521547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FD3E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5601" y="55587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FD3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671186" y="5615736"/>
            <a:ext cx="2190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800" b="1" spc="-5" dirty="0">
                <a:latin typeface="Calibri"/>
                <a:cs typeface="Calibri"/>
              </a:rPr>
              <a:t>Roller/Brush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/Trowel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14527" y="5489447"/>
            <a:ext cx="11163300" cy="1155700"/>
            <a:chOff x="414527" y="5489447"/>
            <a:chExt cx="11163300" cy="1155700"/>
          </a:xfrm>
        </p:grpSpPr>
        <p:sp>
          <p:nvSpPr>
            <p:cNvPr id="45" name="object 45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2"/>
                  </a:lnTo>
                  <a:lnTo>
                    <a:pt x="28346" y="28336"/>
                  </a:lnTo>
                  <a:lnTo>
                    <a:pt x="7605" y="59096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096"/>
                  </a:lnTo>
                  <a:lnTo>
                    <a:pt x="3981307" y="28336"/>
                  </a:lnTo>
                  <a:lnTo>
                    <a:pt x="3950547" y="7602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26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5957" y="55008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096"/>
                  </a:lnTo>
                  <a:lnTo>
                    <a:pt x="28346" y="28336"/>
                  </a:lnTo>
                  <a:lnTo>
                    <a:pt x="59107" y="7602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2"/>
                  </a:lnTo>
                  <a:lnTo>
                    <a:pt x="3981307" y="28336"/>
                  </a:lnTo>
                  <a:lnTo>
                    <a:pt x="4002041" y="59096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053326" y="0"/>
                  </a:moveTo>
                  <a:lnTo>
                    <a:pt x="0" y="0"/>
                  </a:lnTo>
                  <a:lnTo>
                    <a:pt x="0" y="464820"/>
                  </a:lnTo>
                  <a:lnTo>
                    <a:pt x="7053326" y="464820"/>
                  </a:lnTo>
                  <a:lnTo>
                    <a:pt x="7083486" y="458732"/>
                  </a:lnTo>
                  <a:lnTo>
                    <a:pt x="7108110" y="442129"/>
                  </a:lnTo>
                  <a:lnTo>
                    <a:pt x="7124709" y="417505"/>
                  </a:lnTo>
                  <a:lnTo>
                    <a:pt x="7130796" y="387350"/>
                  </a:lnTo>
                  <a:lnTo>
                    <a:pt x="7130796" y="77470"/>
                  </a:lnTo>
                  <a:lnTo>
                    <a:pt x="7124709" y="47314"/>
                  </a:lnTo>
                  <a:lnTo>
                    <a:pt x="7108110" y="22690"/>
                  </a:lnTo>
                  <a:lnTo>
                    <a:pt x="7083486" y="6087"/>
                  </a:lnTo>
                  <a:lnTo>
                    <a:pt x="7053326" y="0"/>
                  </a:lnTo>
                  <a:close/>
                </a:path>
              </a:pathLst>
            </a:custGeom>
            <a:solidFill>
              <a:srgbClr val="CED2D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435601" y="6168389"/>
              <a:ext cx="7131050" cy="464820"/>
            </a:xfrm>
            <a:custGeom>
              <a:avLst/>
              <a:gdLst/>
              <a:ahLst/>
              <a:cxnLst/>
              <a:rect l="l" t="t" r="r" b="b"/>
              <a:pathLst>
                <a:path w="7131050" h="464820">
                  <a:moveTo>
                    <a:pt x="7130796" y="77470"/>
                  </a:moveTo>
                  <a:lnTo>
                    <a:pt x="7130796" y="387350"/>
                  </a:lnTo>
                  <a:lnTo>
                    <a:pt x="7124709" y="417505"/>
                  </a:lnTo>
                  <a:lnTo>
                    <a:pt x="7108110" y="442129"/>
                  </a:lnTo>
                  <a:lnTo>
                    <a:pt x="7083486" y="458732"/>
                  </a:lnTo>
                  <a:lnTo>
                    <a:pt x="7053326" y="464820"/>
                  </a:lnTo>
                  <a:lnTo>
                    <a:pt x="0" y="464820"/>
                  </a:lnTo>
                  <a:lnTo>
                    <a:pt x="0" y="0"/>
                  </a:lnTo>
                  <a:lnTo>
                    <a:pt x="7053326" y="0"/>
                  </a:lnTo>
                  <a:lnTo>
                    <a:pt x="7083486" y="6087"/>
                  </a:lnTo>
                  <a:lnTo>
                    <a:pt x="7108110" y="22690"/>
                  </a:lnTo>
                  <a:lnTo>
                    <a:pt x="7124709" y="47314"/>
                  </a:lnTo>
                  <a:lnTo>
                    <a:pt x="7130796" y="77470"/>
                  </a:lnTo>
                  <a:close/>
                </a:path>
              </a:pathLst>
            </a:custGeom>
            <a:ln w="22860">
              <a:solidFill>
                <a:srgbClr val="CED2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671186" y="6205524"/>
            <a:ext cx="60826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12</a:t>
            </a:r>
            <a:r>
              <a:rPr sz="2000" b="1" spc="-5" dirty="0">
                <a:latin typeface="Calibri"/>
                <a:cs typeface="Calibri"/>
              </a:rPr>
              <a:t> months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drum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packing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/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12</a:t>
            </a:r>
            <a:r>
              <a:rPr sz="2000" b="1" spc="-10" dirty="0">
                <a:latin typeface="Calibri"/>
                <a:cs typeface="Calibri"/>
              </a:rPr>
              <a:t> hrs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 thinned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material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14527" y="6099047"/>
            <a:ext cx="4032885" cy="603885"/>
            <a:chOff x="414527" y="6099047"/>
            <a:chExt cx="4032885" cy="603885"/>
          </a:xfrm>
        </p:grpSpPr>
        <p:sp>
          <p:nvSpPr>
            <p:cNvPr id="51" name="object 51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3912869" y="0"/>
                  </a:moveTo>
                  <a:lnTo>
                    <a:pt x="96773" y="0"/>
                  </a:lnTo>
                  <a:lnTo>
                    <a:pt x="59107" y="7605"/>
                  </a:lnTo>
                  <a:lnTo>
                    <a:pt x="28346" y="28346"/>
                  </a:lnTo>
                  <a:lnTo>
                    <a:pt x="7605" y="59107"/>
                  </a:lnTo>
                  <a:lnTo>
                    <a:pt x="0" y="96774"/>
                  </a:lnTo>
                  <a:lnTo>
                    <a:pt x="0" y="483870"/>
                  </a:lnTo>
                  <a:lnTo>
                    <a:pt x="7605" y="521536"/>
                  </a:lnTo>
                  <a:lnTo>
                    <a:pt x="28346" y="552297"/>
                  </a:lnTo>
                  <a:lnTo>
                    <a:pt x="59107" y="573038"/>
                  </a:lnTo>
                  <a:lnTo>
                    <a:pt x="96773" y="580644"/>
                  </a:lnTo>
                  <a:lnTo>
                    <a:pt x="3912869" y="580644"/>
                  </a:lnTo>
                  <a:lnTo>
                    <a:pt x="3950547" y="573038"/>
                  </a:lnTo>
                  <a:lnTo>
                    <a:pt x="3981307" y="552297"/>
                  </a:lnTo>
                  <a:lnTo>
                    <a:pt x="4002041" y="521536"/>
                  </a:lnTo>
                  <a:lnTo>
                    <a:pt x="4009643" y="483870"/>
                  </a:lnTo>
                  <a:lnTo>
                    <a:pt x="4009643" y="96774"/>
                  </a:lnTo>
                  <a:lnTo>
                    <a:pt x="4002041" y="59107"/>
                  </a:lnTo>
                  <a:lnTo>
                    <a:pt x="3981307" y="28346"/>
                  </a:lnTo>
                  <a:lnTo>
                    <a:pt x="3950547" y="7605"/>
                  </a:lnTo>
                  <a:lnTo>
                    <a:pt x="3912869" y="0"/>
                  </a:lnTo>
                  <a:close/>
                </a:path>
              </a:pathLst>
            </a:custGeom>
            <a:solidFill>
              <a:srgbClr val="4060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25957" y="6110477"/>
              <a:ext cx="4010025" cy="581025"/>
            </a:xfrm>
            <a:custGeom>
              <a:avLst/>
              <a:gdLst/>
              <a:ahLst/>
              <a:cxnLst/>
              <a:rect l="l" t="t" r="r" b="b"/>
              <a:pathLst>
                <a:path w="4010025" h="581025">
                  <a:moveTo>
                    <a:pt x="0" y="96774"/>
                  </a:moveTo>
                  <a:lnTo>
                    <a:pt x="7605" y="59107"/>
                  </a:lnTo>
                  <a:lnTo>
                    <a:pt x="28346" y="28346"/>
                  </a:lnTo>
                  <a:lnTo>
                    <a:pt x="59107" y="7605"/>
                  </a:lnTo>
                  <a:lnTo>
                    <a:pt x="96773" y="0"/>
                  </a:lnTo>
                  <a:lnTo>
                    <a:pt x="3912869" y="0"/>
                  </a:lnTo>
                  <a:lnTo>
                    <a:pt x="3950547" y="7605"/>
                  </a:lnTo>
                  <a:lnTo>
                    <a:pt x="3981307" y="28346"/>
                  </a:lnTo>
                  <a:lnTo>
                    <a:pt x="4002041" y="59107"/>
                  </a:lnTo>
                  <a:lnTo>
                    <a:pt x="4009643" y="96774"/>
                  </a:lnTo>
                  <a:lnTo>
                    <a:pt x="4009643" y="483870"/>
                  </a:lnTo>
                  <a:lnTo>
                    <a:pt x="4002041" y="521536"/>
                  </a:lnTo>
                  <a:lnTo>
                    <a:pt x="3981307" y="552297"/>
                  </a:lnTo>
                  <a:lnTo>
                    <a:pt x="3950547" y="573038"/>
                  </a:lnTo>
                  <a:lnTo>
                    <a:pt x="3912869" y="580644"/>
                  </a:lnTo>
                  <a:lnTo>
                    <a:pt x="96773" y="580644"/>
                  </a:lnTo>
                  <a:lnTo>
                    <a:pt x="59107" y="573038"/>
                  </a:lnTo>
                  <a:lnTo>
                    <a:pt x="28346" y="552297"/>
                  </a:lnTo>
                  <a:lnTo>
                    <a:pt x="7605" y="521536"/>
                  </a:lnTo>
                  <a:lnTo>
                    <a:pt x="0" y="483870"/>
                  </a:lnTo>
                  <a:lnTo>
                    <a:pt x="0" y="96774"/>
                  </a:lnTo>
                  <a:close/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989482" y="1688882"/>
            <a:ext cx="2880995" cy="4872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71475" marR="365125" algn="ctr">
              <a:lnSpc>
                <a:spcPct val="136700"/>
              </a:lnSpc>
              <a:spcBef>
                <a:spcPts val="13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Solvent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 Dilution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ratio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FFFFFF"/>
                </a:solidFill>
                <a:latin typeface="Calibri"/>
                <a:cs typeface="Calibri"/>
              </a:rPr>
              <a:t>Coverage 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Drying 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 F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nish/</a:t>
            </a:r>
            <a:r>
              <a:rPr sz="29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900" b="1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900" b="1" spc="-5" dirty="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Pack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3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54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Shelf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Potlife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9468611" y="0"/>
            <a:ext cx="2723515" cy="2775585"/>
            <a:chOff x="9468611" y="0"/>
            <a:chExt cx="2723515" cy="2775585"/>
          </a:xfrm>
        </p:grpSpPr>
        <p:pic>
          <p:nvPicPr>
            <p:cNvPr id="59" name="object 5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8611" y="1999488"/>
              <a:ext cx="2723388" cy="77571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46335" y="0"/>
              <a:ext cx="2520696" cy="2697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49859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436" y="614172"/>
            <a:ext cx="11309985" cy="10522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square" lIns="0" tIns="18859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1485"/>
              </a:spcBef>
            </a:pPr>
            <a:r>
              <a:rPr sz="2800" spc="-10" dirty="0">
                <a:latin typeface="Gill Sans MT"/>
                <a:cs typeface="Gill Sans MT"/>
              </a:rPr>
              <a:t>FLOREN</a:t>
            </a:r>
            <a:r>
              <a:rPr sz="2800" dirty="0">
                <a:latin typeface="Gill Sans MT"/>
                <a:cs typeface="Gill Sans MT"/>
              </a:rPr>
              <a:t>T</a:t>
            </a:r>
            <a:r>
              <a:rPr sz="2800" spc="-5" dirty="0">
                <a:latin typeface="Gill Sans MT"/>
                <a:cs typeface="Gill Sans MT"/>
              </a:rPr>
              <a:t>INA</a:t>
            </a:r>
            <a:r>
              <a:rPr sz="2800" spc="-420" dirty="0">
                <a:latin typeface="Gill Sans MT"/>
                <a:cs typeface="Gill Sans MT"/>
              </a:rPr>
              <a:t> </a:t>
            </a:r>
            <a:r>
              <a:rPr sz="2800" spc="-5" dirty="0">
                <a:latin typeface="Gill Sans MT"/>
                <a:cs typeface="Gill Sans MT"/>
              </a:rPr>
              <a:t>VIN</a:t>
            </a:r>
            <a:r>
              <a:rPr sz="2800" spc="-280" dirty="0">
                <a:latin typeface="Gill Sans MT"/>
                <a:cs typeface="Gill Sans MT"/>
              </a:rPr>
              <a:t>T</a:t>
            </a:r>
            <a:r>
              <a:rPr sz="2800" spc="-120" dirty="0">
                <a:latin typeface="Gill Sans MT"/>
                <a:cs typeface="Gill Sans MT"/>
              </a:rPr>
              <a:t>A</a:t>
            </a:r>
            <a:r>
              <a:rPr sz="2800" spc="-10" dirty="0">
                <a:latin typeface="Gill Sans MT"/>
                <a:cs typeface="Gill Sans MT"/>
              </a:rPr>
              <a:t>GE</a:t>
            </a:r>
            <a:endParaRPr sz="2800" dirty="0">
              <a:latin typeface="Gill Sans MT"/>
              <a:cs typeface="Gill Sans MT"/>
            </a:endParaRPr>
          </a:p>
          <a:p>
            <a:pPr marL="330835">
              <a:lnSpc>
                <a:spcPct val="100000"/>
              </a:lnSpc>
              <a:spcBef>
                <a:spcPts val="10"/>
              </a:spcBef>
            </a:pPr>
            <a:r>
              <a:rPr sz="2800" spc="-5" dirty="0">
                <a:latin typeface="Agency FB"/>
                <a:cs typeface="Agency FB"/>
              </a:rPr>
              <a:t>(APPLICATION</a:t>
            </a:r>
            <a:r>
              <a:rPr sz="2800" spc="-20" dirty="0">
                <a:latin typeface="Agency FB"/>
                <a:cs typeface="Agency FB"/>
              </a:rPr>
              <a:t> </a:t>
            </a:r>
            <a:r>
              <a:rPr sz="2800" spc="-5" dirty="0">
                <a:latin typeface="Agency FB"/>
                <a:cs typeface="Agency FB"/>
              </a:rPr>
              <a:t>SYSTEM)</a:t>
            </a:r>
            <a:endParaRPr sz="2800" dirty="0">
              <a:latin typeface="Agency FB"/>
              <a:cs typeface="Agency FB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1840" y="2283295"/>
            <a:ext cx="11522710" cy="3688079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35"/>
              </a:spcBef>
            </a:pPr>
            <a:r>
              <a:rPr sz="1800" b="1" spc="-5" dirty="0">
                <a:solidFill>
                  <a:srgbClr val="3C3C3C"/>
                </a:solidFill>
                <a:latin typeface="Calibri"/>
                <a:cs typeface="Calibri"/>
              </a:rPr>
              <a:t>Direction</a:t>
            </a:r>
            <a:r>
              <a:rPr sz="1800" b="1" spc="-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800" b="1" spc="-5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C3C3C"/>
                </a:solidFill>
                <a:latin typeface="Calibri"/>
                <a:cs typeface="Calibri"/>
              </a:rPr>
              <a:t>use</a:t>
            </a:r>
            <a:endParaRPr sz="1800">
              <a:latin typeface="Calibri"/>
              <a:cs typeface="Calibri"/>
            </a:endParaRPr>
          </a:p>
          <a:p>
            <a:pPr marL="50800" marR="2960370">
              <a:lnSpc>
                <a:spcPct val="147800"/>
              </a:lnSpc>
            </a:pPr>
            <a:r>
              <a:rPr sz="18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Primer</a:t>
            </a:r>
            <a:r>
              <a:rPr sz="1800" u="sng" spc="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1800" u="sng" spc="3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1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WC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exterior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primer/Seal-o-prime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and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for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4-6hrs </a:t>
            </a:r>
            <a:r>
              <a:rPr sz="1800" spc="-39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u="sng" spc="-3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Texture</a:t>
            </a:r>
            <a:r>
              <a:rPr sz="18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1800" u="sng" spc="2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endParaRPr sz="18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1035"/>
              </a:spcBef>
            </a:pP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Step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1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: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Base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apply smooth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&amp;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uniform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1</a:t>
            </a:r>
            <a:r>
              <a:rPr sz="1800" spc="-22" baseline="25462" dirty="0">
                <a:solidFill>
                  <a:srgbClr val="3C3C3C"/>
                </a:solidFill>
                <a:latin typeface="Calibri"/>
                <a:cs typeface="Calibri"/>
              </a:rPr>
              <a:t>st</a:t>
            </a:r>
            <a:r>
              <a:rPr sz="1800" spc="225" baseline="25462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Florentina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Vintage-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by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trowel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&amp;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dry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for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6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-8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hrs.</a:t>
            </a:r>
            <a:endParaRPr sz="1800">
              <a:latin typeface="Calibri"/>
              <a:cs typeface="Calibri"/>
            </a:endParaRPr>
          </a:p>
          <a:p>
            <a:pPr marL="50800" marR="551815">
              <a:lnSpc>
                <a:spcPct val="100000"/>
              </a:lnSpc>
              <a:spcBef>
                <a:spcPts val="1035"/>
              </a:spcBef>
            </a:pP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Step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2 :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3C3C3C"/>
                </a:solidFill>
                <a:latin typeface="Calibri"/>
                <a:cs typeface="Calibri"/>
              </a:rPr>
              <a:t>Pattern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creation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– apply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2</a:t>
            </a:r>
            <a:r>
              <a:rPr sz="1800" baseline="25462" dirty="0">
                <a:solidFill>
                  <a:srgbClr val="3C3C3C"/>
                </a:solidFill>
                <a:latin typeface="Calibri"/>
                <a:cs typeface="Calibri"/>
              </a:rPr>
              <a:t>nd</a:t>
            </a:r>
            <a:r>
              <a:rPr sz="1800" spc="195" baseline="25462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of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FV-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by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trowel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&amp;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use apecific</a:t>
            </a:r>
            <a:r>
              <a:rPr sz="1800" spc="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design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tools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immediately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make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design </a:t>
            </a:r>
            <a:r>
              <a:rPr sz="1800" spc="-39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pattern</a:t>
            </a:r>
            <a:endParaRPr sz="1800">
              <a:latin typeface="Calibri"/>
              <a:cs typeface="Calibri"/>
            </a:endParaRPr>
          </a:p>
          <a:p>
            <a:pPr marL="50800" marR="274320">
              <a:lnSpc>
                <a:spcPct val="100000"/>
              </a:lnSpc>
              <a:spcBef>
                <a:spcPts val="1030"/>
              </a:spcBef>
            </a:pP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Step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3: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Clear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application</a:t>
            </a:r>
            <a:r>
              <a:rPr sz="1800" spc="4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1</a:t>
            </a:r>
            <a:r>
              <a:rPr sz="1800" spc="-15" baseline="25462" dirty="0">
                <a:solidFill>
                  <a:srgbClr val="3C3C3C"/>
                </a:solidFill>
                <a:latin typeface="Calibri"/>
                <a:cs typeface="Calibri"/>
              </a:rPr>
              <a:t>st</a:t>
            </a:r>
            <a:r>
              <a:rPr sz="1800" spc="240" baseline="25462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water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repellent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Solitaire</a:t>
            </a:r>
            <a:r>
              <a:rPr sz="1800" spc="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acrylic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clear-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Matt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recommended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dilution-</a:t>
            </a:r>
            <a:r>
              <a:rPr sz="1800" spc="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by </a:t>
            </a:r>
            <a:r>
              <a:rPr sz="1800" spc="-39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roller/brush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dry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for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6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8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hrs</a:t>
            </a:r>
            <a:endParaRPr sz="1800">
              <a:latin typeface="Calibri"/>
              <a:cs typeface="Calibri"/>
            </a:endParaRPr>
          </a:p>
          <a:p>
            <a:pPr marL="50800" marR="43180">
              <a:lnSpc>
                <a:spcPct val="100000"/>
              </a:lnSpc>
              <a:spcBef>
                <a:spcPts val="1035"/>
              </a:spcBef>
            </a:pP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Step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4: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Tinted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clear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application-</a:t>
            </a:r>
            <a:r>
              <a:rPr sz="1800" spc="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Tint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Solitaire</a:t>
            </a:r>
            <a:r>
              <a:rPr sz="1800" spc="3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Acrylic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clear-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Matt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specific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colorants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get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desired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shade.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Apply </a:t>
            </a:r>
            <a:r>
              <a:rPr sz="1800" spc="-39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3C3C3C"/>
                </a:solidFill>
                <a:latin typeface="Calibri"/>
                <a:cs typeface="Calibri"/>
              </a:rPr>
              <a:t>roller.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Wipe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off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sponge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block</a:t>
            </a:r>
            <a:r>
              <a:rPr sz="18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in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the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direction</a:t>
            </a:r>
            <a:r>
              <a:rPr sz="1800" spc="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of 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the</a:t>
            </a:r>
            <a:r>
              <a:rPr sz="18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prepared</a:t>
            </a:r>
            <a:r>
              <a:rPr sz="1800" spc="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C3C3C"/>
                </a:solidFill>
                <a:latin typeface="Calibri"/>
                <a:cs typeface="Calibri"/>
              </a:rPr>
              <a:t>pattern</a:t>
            </a:r>
            <a:r>
              <a:rPr sz="18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get</a:t>
            </a:r>
            <a:r>
              <a:rPr sz="1800" dirty="0">
                <a:solidFill>
                  <a:srgbClr val="3C3C3C"/>
                </a:solidFill>
                <a:latin typeface="Calibri"/>
                <a:cs typeface="Calibri"/>
              </a:rPr>
              <a:t> the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C3C3C"/>
                </a:solidFill>
                <a:latin typeface="Calibri"/>
                <a:cs typeface="Calibri"/>
              </a:rPr>
              <a:t>desired</a:t>
            </a:r>
            <a:r>
              <a:rPr sz="18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3C3C3C"/>
                </a:solidFill>
                <a:latin typeface="Calibri"/>
                <a:cs typeface="Calibri"/>
              </a:rPr>
              <a:t>finish.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21323" y="1958339"/>
            <a:ext cx="3773804" cy="596265"/>
            <a:chOff x="6021323" y="1958339"/>
            <a:chExt cx="3773804" cy="596265"/>
          </a:xfrm>
        </p:grpSpPr>
        <p:sp>
          <p:nvSpPr>
            <p:cNvPr id="5" name="object 5"/>
            <p:cNvSpPr/>
            <p:nvPr/>
          </p:nvSpPr>
          <p:spPr>
            <a:xfrm>
              <a:off x="6032753" y="1969769"/>
              <a:ext cx="3750945" cy="573405"/>
            </a:xfrm>
            <a:custGeom>
              <a:avLst/>
              <a:gdLst/>
              <a:ahLst/>
              <a:cxnLst/>
              <a:rect l="l" t="t" r="r" b="b"/>
              <a:pathLst>
                <a:path w="3750945" h="573405">
                  <a:moveTo>
                    <a:pt x="3655060" y="0"/>
                  </a:moveTo>
                  <a:lnTo>
                    <a:pt x="95504" y="0"/>
                  </a:lnTo>
                  <a:lnTo>
                    <a:pt x="58346" y="7510"/>
                  </a:lnTo>
                  <a:lnTo>
                    <a:pt x="27987" y="27987"/>
                  </a:lnTo>
                  <a:lnTo>
                    <a:pt x="7510" y="58346"/>
                  </a:lnTo>
                  <a:lnTo>
                    <a:pt x="0" y="95503"/>
                  </a:lnTo>
                  <a:lnTo>
                    <a:pt x="0" y="477519"/>
                  </a:lnTo>
                  <a:lnTo>
                    <a:pt x="7510" y="514677"/>
                  </a:lnTo>
                  <a:lnTo>
                    <a:pt x="27987" y="545036"/>
                  </a:lnTo>
                  <a:lnTo>
                    <a:pt x="58346" y="565513"/>
                  </a:lnTo>
                  <a:lnTo>
                    <a:pt x="95504" y="573024"/>
                  </a:lnTo>
                  <a:lnTo>
                    <a:pt x="3655060" y="573024"/>
                  </a:lnTo>
                  <a:lnTo>
                    <a:pt x="3692217" y="565513"/>
                  </a:lnTo>
                  <a:lnTo>
                    <a:pt x="3722576" y="545036"/>
                  </a:lnTo>
                  <a:lnTo>
                    <a:pt x="3743053" y="514677"/>
                  </a:lnTo>
                  <a:lnTo>
                    <a:pt x="3750564" y="477519"/>
                  </a:lnTo>
                  <a:lnTo>
                    <a:pt x="3750564" y="95503"/>
                  </a:lnTo>
                  <a:lnTo>
                    <a:pt x="3743053" y="58346"/>
                  </a:lnTo>
                  <a:lnTo>
                    <a:pt x="3722576" y="27987"/>
                  </a:lnTo>
                  <a:lnTo>
                    <a:pt x="3692217" y="7510"/>
                  </a:lnTo>
                  <a:lnTo>
                    <a:pt x="3655060" y="0"/>
                  </a:lnTo>
                  <a:close/>
                </a:path>
              </a:pathLst>
            </a:custGeom>
            <a:solidFill>
              <a:srgbClr val="4D13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32753" y="1969769"/>
              <a:ext cx="3750945" cy="573405"/>
            </a:xfrm>
            <a:custGeom>
              <a:avLst/>
              <a:gdLst/>
              <a:ahLst/>
              <a:cxnLst/>
              <a:rect l="l" t="t" r="r" b="b"/>
              <a:pathLst>
                <a:path w="3750945" h="573405">
                  <a:moveTo>
                    <a:pt x="0" y="95503"/>
                  </a:moveTo>
                  <a:lnTo>
                    <a:pt x="7510" y="58346"/>
                  </a:lnTo>
                  <a:lnTo>
                    <a:pt x="27987" y="27987"/>
                  </a:lnTo>
                  <a:lnTo>
                    <a:pt x="58346" y="7510"/>
                  </a:lnTo>
                  <a:lnTo>
                    <a:pt x="95504" y="0"/>
                  </a:lnTo>
                  <a:lnTo>
                    <a:pt x="3655060" y="0"/>
                  </a:lnTo>
                  <a:lnTo>
                    <a:pt x="3692217" y="7510"/>
                  </a:lnTo>
                  <a:lnTo>
                    <a:pt x="3722576" y="27987"/>
                  </a:lnTo>
                  <a:lnTo>
                    <a:pt x="3743053" y="58346"/>
                  </a:lnTo>
                  <a:lnTo>
                    <a:pt x="3750564" y="95503"/>
                  </a:lnTo>
                  <a:lnTo>
                    <a:pt x="3750564" y="477519"/>
                  </a:lnTo>
                  <a:lnTo>
                    <a:pt x="3743053" y="514677"/>
                  </a:lnTo>
                  <a:lnTo>
                    <a:pt x="3722576" y="545036"/>
                  </a:lnTo>
                  <a:lnTo>
                    <a:pt x="3692217" y="565513"/>
                  </a:lnTo>
                  <a:lnTo>
                    <a:pt x="3655060" y="573024"/>
                  </a:lnTo>
                  <a:lnTo>
                    <a:pt x="95504" y="573024"/>
                  </a:lnTo>
                  <a:lnTo>
                    <a:pt x="58346" y="565513"/>
                  </a:lnTo>
                  <a:lnTo>
                    <a:pt x="27987" y="545036"/>
                  </a:lnTo>
                  <a:lnTo>
                    <a:pt x="7510" y="514677"/>
                  </a:lnTo>
                  <a:lnTo>
                    <a:pt x="0" y="477519"/>
                  </a:lnTo>
                  <a:lnTo>
                    <a:pt x="0" y="95503"/>
                  </a:lnTo>
                  <a:close/>
                </a:path>
              </a:pathLst>
            </a:custGeom>
            <a:ln w="22860">
              <a:solidFill>
                <a:srgbClr val="360A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257671" y="2098928"/>
            <a:ext cx="3301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Recommended</a:t>
            </a:r>
            <a:r>
              <a:rPr sz="1800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Gill Sans MT"/>
                <a:cs typeface="Gill Sans MT"/>
              </a:rPr>
              <a:t>DFT:</a:t>
            </a:r>
            <a:r>
              <a:rPr sz="1800" spc="2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0.8</a:t>
            </a:r>
            <a:r>
              <a:rPr sz="1800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1800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1.5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Gill Sans MT"/>
                <a:cs typeface="Gill Sans MT"/>
              </a:rPr>
              <a:t>mm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468611" y="0"/>
            <a:ext cx="2723515" cy="2775585"/>
            <a:chOff x="9468611" y="0"/>
            <a:chExt cx="2723515" cy="277558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8611" y="1999488"/>
              <a:ext cx="2723388" cy="7757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46335" y="0"/>
              <a:ext cx="2520696" cy="2697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098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436" y="91652"/>
            <a:ext cx="11309985" cy="1190625"/>
          </a:xfrm>
          <a:custGeom>
            <a:avLst/>
            <a:gdLst/>
            <a:ahLst/>
            <a:cxnLst/>
            <a:rect l="l" t="t" r="r" b="b"/>
            <a:pathLst>
              <a:path w="11309985" h="1190625">
                <a:moveTo>
                  <a:pt x="11309604" y="0"/>
                </a:moveTo>
                <a:lnTo>
                  <a:pt x="0" y="0"/>
                </a:lnTo>
                <a:lnTo>
                  <a:pt x="0" y="1190243"/>
                </a:lnTo>
                <a:lnTo>
                  <a:pt x="11309604" y="1190243"/>
                </a:lnTo>
                <a:lnTo>
                  <a:pt x="11309604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436" y="390440"/>
            <a:ext cx="113099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chemeClr val="tx1"/>
                </a:solidFill>
              </a:rPr>
              <a:t>FLOREN</a:t>
            </a:r>
            <a:r>
              <a:rPr sz="2800" dirty="0">
                <a:solidFill>
                  <a:schemeClr val="tx1"/>
                </a:solidFill>
              </a:rPr>
              <a:t>T</a:t>
            </a:r>
            <a:r>
              <a:rPr sz="2800" spc="-5" dirty="0">
                <a:solidFill>
                  <a:schemeClr val="tx1"/>
                </a:solidFill>
              </a:rPr>
              <a:t>INA</a:t>
            </a:r>
            <a:r>
              <a:rPr sz="2800" dirty="0">
                <a:solidFill>
                  <a:schemeClr val="tx1"/>
                </a:solidFill>
              </a:rPr>
              <a:t> </a:t>
            </a:r>
            <a:r>
              <a:rPr sz="2800" spc="-5" dirty="0">
                <a:solidFill>
                  <a:schemeClr val="tx1"/>
                </a:solidFill>
              </a:rPr>
              <a:t>SANDS</a:t>
            </a:r>
            <a:r>
              <a:rPr sz="2800" spc="-180" dirty="0">
                <a:solidFill>
                  <a:schemeClr val="tx1"/>
                </a:solidFill>
              </a:rPr>
              <a:t>T</a:t>
            </a:r>
            <a:r>
              <a:rPr sz="2800" spc="-10" dirty="0">
                <a:solidFill>
                  <a:schemeClr val="tx1"/>
                </a:solidFill>
              </a:rPr>
              <a:t>ON</a:t>
            </a:r>
            <a:r>
              <a:rPr sz="2800" spc="-5" dirty="0">
                <a:solidFill>
                  <a:schemeClr val="tx1"/>
                </a:solidFill>
              </a:rPr>
              <a:t>E</a:t>
            </a:r>
            <a:r>
              <a:rPr sz="2800" spc="-340" dirty="0">
                <a:solidFill>
                  <a:schemeClr val="tx1"/>
                </a:solidFill>
              </a:rPr>
              <a:t> </a:t>
            </a:r>
            <a:r>
              <a:rPr sz="2800" spc="-5" dirty="0">
                <a:solidFill>
                  <a:schemeClr val="tx1"/>
                </a:solidFill>
              </a:rPr>
              <a:t>T</a:t>
            </a:r>
            <a:r>
              <a:rPr sz="2800" dirty="0">
                <a:solidFill>
                  <a:schemeClr val="tx1"/>
                </a:solidFill>
              </a:rPr>
              <a:t>E</a:t>
            </a:r>
            <a:r>
              <a:rPr sz="2800" spc="-5" dirty="0">
                <a:solidFill>
                  <a:schemeClr val="tx1"/>
                </a:solidFill>
              </a:rPr>
              <a:t>XTURE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228921"/>
            <a:ext cx="12192000" cy="6555590"/>
            <a:chOff x="0" y="163505"/>
            <a:chExt cx="12192000" cy="65555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87564" y="2053924"/>
              <a:ext cx="2104436" cy="6804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63455" y="163505"/>
              <a:ext cx="2520696" cy="26974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4163" y="3974592"/>
              <a:ext cx="3649245" cy="262215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4023" y="1216860"/>
              <a:ext cx="4207764" cy="24917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45425" y="2821795"/>
              <a:ext cx="3115055" cy="377494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206020"/>
              <a:ext cx="4020312" cy="251307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567" y="1348739"/>
              <a:ext cx="3438143" cy="257098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947529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292" y="2338252"/>
            <a:ext cx="10972800" cy="1600200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7714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4176" y="4242079"/>
            <a:ext cx="10680065" cy="1793239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2000" b="1" spc="-10" dirty="0">
                <a:solidFill>
                  <a:srgbClr val="3C3C3C"/>
                </a:solidFill>
                <a:latin typeface="Calibri"/>
                <a:cs typeface="Calibri"/>
              </a:rPr>
              <a:t>Direction</a:t>
            </a:r>
            <a:r>
              <a:rPr sz="2000" b="1" spc="-3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2000" b="1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3C3C3C"/>
                </a:solidFill>
                <a:latin typeface="Calibri"/>
                <a:cs typeface="Calibri"/>
              </a:rPr>
              <a:t>use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0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Primer</a:t>
            </a:r>
            <a:r>
              <a:rPr sz="2000" u="sng" spc="2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2000" u="sng" spc="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1 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WC</a:t>
            </a:r>
            <a:r>
              <a:rPr sz="20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exterior</a:t>
            </a:r>
            <a:r>
              <a:rPr sz="2000" spc="2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primer/Seal-o-prime</a:t>
            </a:r>
            <a:r>
              <a:rPr sz="2000" spc="4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and</a:t>
            </a:r>
            <a:r>
              <a:rPr sz="20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2000" spc="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20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C3C3C"/>
                </a:solidFill>
                <a:latin typeface="Calibri"/>
                <a:cs typeface="Calibri"/>
              </a:rPr>
              <a:t>for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4-6hrs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45000"/>
              </a:lnSpc>
            </a:pPr>
            <a:r>
              <a:rPr sz="2000" u="sng" spc="-4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Texture</a:t>
            </a:r>
            <a:r>
              <a:rPr sz="2000" u="sng" spc="1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application</a:t>
            </a:r>
            <a:r>
              <a:rPr sz="2000" u="sng" spc="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20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20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1</a:t>
            </a:r>
            <a:r>
              <a:rPr sz="20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coat</a:t>
            </a:r>
            <a:r>
              <a:rPr sz="20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Ruff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 ‘n’</a:t>
            </a:r>
            <a:r>
              <a:rPr sz="2000" spc="-1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3C3C3C"/>
                </a:solidFill>
                <a:latin typeface="Calibri"/>
                <a:cs typeface="Calibri"/>
              </a:rPr>
              <a:t>Tuff-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C3C3C"/>
                </a:solidFill>
                <a:latin typeface="Calibri"/>
                <a:cs typeface="Calibri"/>
              </a:rPr>
              <a:t>Scratch</a:t>
            </a:r>
            <a:r>
              <a:rPr sz="20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with</a:t>
            </a:r>
            <a:r>
              <a:rPr sz="20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C3C3C"/>
                </a:solidFill>
                <a:latin typeface="Calibri"/>
                <a:cs typeface="Calibri"/>
              </a:rPr>
              <a:t>trowel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 and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allow</a:t>
            </a:r>
            <a:r>
              <a:rPr sz="20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it</a:t>
            </a:r>
            <a:r>
              <a:rPr sz="20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to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 dry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C3C3C"/>
                </a:solidFill>
                <a:latin typeface="Calibri"/>
                <a:cs typeface="Calibri"/>
              </a:rPr>
              <a:t>for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16</a:t>
            </a:r>
            <a:r>
              <a:rPr sz="20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20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18</a:t>
            </a:r>
            <a:r>
              <a:rPr sz="2000" spc="-15" dirty="0">
                <a:solidFill>
                  <a:srgbClr val="3C3C3C"/>
                </a:solidFill>
                <a:latin typeface="Calibri"/>
                <a:cs typeface="Calibri"/>
              </a:rPr>
              <a:t> hrs </a:t>
            </a:r>
            <a:r>
              <a:rPr sz="2000" spc="-44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u="sng" spc="-6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Top</a:t>
            </a:r>
            <a:r>
              <a:rPr sz="2000" u="sng" spc="-5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3C3C3C"/>
                </a:solidFill>
                <a:uFill>
                  <a:solidFill>
                    <a:srgbClr val="3C3C3C"/>
                  </a:solidFill>
                </a:uFill>
                <a:latin typeface="Calibri"/>
                <a:cs typeface="Calibri"/>
              </a:rPr>
              <a:t>coat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–</a:t>
            </a:r>
            <a:r>
              <a:rPr sz="20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Apply</a:t>
            </a:r>
            <a:r>
              <a:rPr sz="2000" spc="-2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2 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coats</a:t>
            </a:r>
            <a:r>
              <a:rPr sz="20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of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Berger </a:t>
            </a:r>
            <a:r>
              <a:rPr sz="2000" spc="-15" dirty="0">
                <a:solidFill>
                  <a:srgbClr val="3C3C3C"/>
                </a:solidFill>
                <a:latin typeface="Calibri"/>
                <a:cs typeface="Calibri"/>
              </a:rPr>
              <a:t>Weathercoat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(Longlife,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 Antidust,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Glow)</a:t>
            </a:r>
            <a:r>
              <a:rPr sz="2000" spc="5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C3C3C"/>
                </a:solidFill>
                <a:latin typeface="Calibri"/>
                <a:cs typeface="Calibri"/>
              </a:rPr>
              <a:t>as</a:t>
            </a:r>
            <a:r>
              <a:rPr sz="2000" spc="10" dirty="0">
                <a:solidFill>
                  <a:srgbClr val="3C3C3C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C3C3C"/>
                </a:solidFill>
                <a:latin typeface="Calibri"/>
                <a:cs typeface="Calibri"/>
              </a:rPr>
              <a:t>finishing </a:t>
            </a:r>
            <a:r>
              <a:rPr sz="2000" spc="-10" dirty="0">
                <a:solidFill>
                  <a:srgbClr val="3C3C3C"/>
                </a:solidFill>
                <a:latin typeface="Calibri"/>
                <a:cs typeface="Calibri"/>
              </a:rPr>
              <a:t>coat.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09421" y="2102357"/>
            <a:ext cx="10751820" cy="1835150"/>
            <a:chOff x="720851" y="2113788"/>
            <a:chExt cx="10751820" cy="1835150"/>
          </a:xfrm>
          <a:solidFill>
            <a:srgbClr val="0070C0"/>
          </a:solidFill>
        </p:grpSpPr>
        <p:sp>
          <p:nvSpPr>
            <p:cNvPr id="6" name="object 6"/>
            <p:cNvSpPr/>
            <p:nvPr/>
          </p:nvSpPr>
          <p:spPr>
            <a:xfrm>
              <a:off x="732281" y="2125218"/>
              <a:ext cx="10728960" cy="1812289"/>
            </a:xfrm>
            <a:custGeom>
              <a:avLst/>
              <a:gdLst/>
              <a:ahLst/>
              <a:cxnLst/>
              <a:rect l="l" t="t" r="r" b="b"/>
              <a:pathLst>
                <a:path w="10728960" h="1812289">
                  <a:moveTo>
                    <a:pt x="10426954" y="0"/>
                  </a:moveTo>
                  <a:lnTo>
                    <a:pt x="302018" y="0"/>
                  </a:lnTo>
                  <a:lnTo>
                    <a:pt x="253029" y="3953"/>
                  </a:lnTo>
                  <a:lnTo>
                    <a:pt x="206556" y="15400"/>
                  </a:lnTo>
                  <a:lnTo>
                    <a:pt x="163223" y="33717"/>
                  </a:lnTo>
                  <a:lnTo>
                    <a:pt x="123649" y="58281"/>
                  </a:lnTo>
                  <a:lnTo>
                    <a:pt x="88458" y="88471"/>
                  </a:lnTo>
                  <a:lnTo>
                    <a:pt x="58271" y="123663"/>
                  </a:lnTo>
                  <a:lnTo>
                    <a:pt x="33710" y="163235"/>
                  </a:lnTo>
                  <a:lnTo>
                    <a:pt x="15396" y="206564"/>
                  </a:lnTo>
                  <a:lnTo>
                    <a:pt x="3952" y="253029"/>
                  </a:lnTo>
                  <a:lnTo>
                    <a:pt x="0" y="302006"/>
                  </a:lnTo>
                  <a:lnTo>
                    <a:pt x="0" y="1510030"/>
                  </a:lnTo>
                  <a:lnTo>
                    <a:pt x="3952" y="1559006"/>
                  </a:lnTo>
                  <a:lnTo>
                    <a:pt x="15396" y="1605471"/>
                  </a:lnTo>
                  <a:lnTo>
                    <a:pt x="33710" y="1648800"/>
                  </a:lnTo>
                  <a:lnTo>
                    <a:pt x="58271" y="1688372"/>
                  </a:lnTo>
                  <a:lnTo>
                    <a:pt x="88458" y="1723564"/>
                  </a:lnTo>
                  <a:lnTo>
                    <a:pt x="123649" y="1753754"/>
                  </a:lnTo>
                  <a:lnTo>
                    <a:pt x="163223" y="1778318"/>
                  </a:lnTo>
                  <a:lnTo>
                    <a:pt x="206556" y="1796635"/>
                  </a:lnTo>
                  <a:lnTo>
                    <a:pt x="253029" y="1808082"/>
                  </a:lnTo>
                  <a:lnTo>
                    <a:pt x="302018" y="1812036"/>
                  </a:lnTo>
                  <a:lnTo>
                    <a:pt x="10426954" y="1812036"/>
                  </a:lnTo>
                  <a:lnTo>
                    <a:pt x="10475930" y="1808082"/>
                  </a:lnTo>
                  <a:lnTo>
                    <a:pt x="10522395" y="1796635"/>
                  </a:lnTo>
                  <a:lnTo>
                    <a:pt x="10565724" y="1778318"/>
                  </a:lnTo>
                  <a:lnTo>
                    <a:pt x="10605296" y="1753754"/>
                  </a:lnTo>
                  <a:lnTo>
                    <a:pt x="10640488" y="1723564"/>
                  </a:lnTo>
                  <a:lnTo>
                    <a:pt x="10670678" y="1688372"/>
                  </a:lnTo>
                  <a:lnTo>
                    <a:pt x="10695242" y="1648800"/>
                  </a:lnTo>
                  <a:lnTo>
                    <a:pt x="10713559" y="1605471"/>
                  </a:lnTo>
                  <a:lnTo>
                    <a:pt x="10725006" y="1559006"/>
                  </a:lnTo>
                  <a:lnTo>
                    <a:pt x="10728960" y="1510030"/>
                  </a:lnTo>
                  <a:lnTo>
                    <a:pt x="10728960" y="302006"/>
                  </a:lnTo>
                  <a:lnTo>
                    <a:pt x="10725006" y="253029"/>
                  </a:lnTo>
                  <a:lnTo>
                    <a:pt x="10713559" y="206564"/>
                  </a:lnTo>
                  <a:lnTo>
                    <a:pt x="10695242" y="163235"/>
                  </a:lnTo>
                  <a:lnTo>
                    <a:pt x="10670678" y="123663"/>
                  </a:lnTo>
                  <a:lnTo>
                    <a:pt x="10640488" y="88471"/>
                  </a:lnTo>
                  <a:lnTo>
                    <a:pt x="10605296" y="58281"/>
                  </a:lnTo>
                  <a:lnTo>
                    <a:pt x="10565724" y="33717"/>
                  </a:lnTo>
                  <a:lnTo>
                    <a:pt x="10522395" y="15400"/>
                  </a:lnTo>
                  <a:lnTo>
                    <a:pt x="10475930" y="3953"/>
                  </a:lnTo>
                  <a:lnTo>
                    <a:pt x="1042695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2281" y="2125218"/>
              <a:ext cx="10728960" cy="1812289"/>
            </a:xfrm>
            <a:custGeom>
              <a:avLst/>
              <a:gdLst/>
              <a:ahLst/>
              <a:cxnLst/>
              <a:rect l="l" t="t" r="r" b="b"/>
              <a:pathLst>
                <a:path w="10728960" h="1812289">
                  <a:moveTo>
                    <a:pt x="0" y="302006"/>
                  </a:moveTo>
                  <a:lnTo>
                    <a:pt x="3952" y="253029"/>
                  </a:lnTo>
                  <a:lnTo>
                    <a:pt x="15396" y="206564"/>
                  </a:lnTo>
                  <a:lnTo>
                    <a:pt x="33710" y="163235"/>
                  </a:lnTo>
                  <a:lnTo>
                    <a:pt x="58271" y="123663"/>
                  </a:lnTo>
                  <a:lnTo>
                    <a:pt x="88458" y="88471"/>
                  </a:lnTo>
                  <a:lnTo>
                    <a:pt x="123649" y="58281"/>
                  </a:lnTo>
                  <a:lnTo>
                    <a:pt x="163223" y="33717"/>
                  </a:lnTo>
                  <a:lnTo>
                    <a:pt x="206556" y="15400"/>
                  </a:lnTo>
                  <a:lnTo>
                    <a:pt x="253029" y="3953"/>
                  </a:lnTo>
                  <a:lnTo>
                    <a:pt x="302018" y="0"/>
                  </a:lnTo>
                  <a:lnTo>
                    <a:pt x="10426954" y="0"/>
                  </a:lnTo>
                  <a:lnTo>
                    <a:pt x="10475930" y="3953"/>
                  </a:lnTo>
                  <a:lnTo>
                    <a:pt x="10522395" y="15400"/>
                  </a:lnTo>
                  <a:lnTo>
                    <a:pt x="10565724" y="33717"/>
                  </a:lnTo>
                  <a:lnTo>
                    <a:pt x="10605296" y="58281"/>
                  </a:lnTo>
                  <a:lnTo>
                    <a:pt x="10640488" y="88471"/>
                  </a:lnTo>
                  <a:lnTo>
                    <a:pt x="10670678" y="123663"/>
                  </a:lnTo>
                  <a:lnTo>
                    <a:pt x="10695242" y="163235"/>
                  </a:lnTo>
                  <a:lnTo>
                    <a:pt x="10713559" y="206564"/>
                  </a:lnTo>
                  <a:lnTo>
                    <a:pt x="10725006" y="253029"/>
                  </a:lnTo>
                  <a:lnTo>
                    <a:pt x="10728960" y="302006"/>
                  </a:lnTo>
                  <a:lnTo>
                    <a:pt x="10728960" y="1510030"/>
                  </a:lnTo>
                  <a:lnTo>
                    <a:pt x="10725006" y="1559006"/>
                  </a:lnTo>
                  <a:lnTo>
                    <a:pt x="10713559" y="1605471"/>
                  </a:lnTo>
                  <a:lnTo>
                    <a:pt x="10695242" y="1648800"/>
                  </a:lnTo>
                  <a:lnTo>
                    <a:pt x="10670678" y="1688372"/>
                  </a:lnTo>
                  <a:lnTo>
                    <a:pt x="10640488" y="1723564"/>
                  </a:lnTo>
                  <a:lnTo>
                    <a:pt x="10605296" y="1753754"/>
                  </a:lnTo>
                  <a:lnTo>
                    <a:pt x="10565724" y="1778318"/>
                  </a:lnTo>
                  <a:lnTo>
                    <a:pt x="10522395" y="1796635"/>
                  </a:lnTo>
                  <a:lnTo>
                    <a:pt x="10475930" y="1808082"/>
                  </a:lnTo>
                  <a:lnTo>
                    <a:pt x="10426954" y="1812036"/>
                  </a:lnTo>
                  <a:lnTo>
                    <a:pt x="302018" y="1812036"/>
                  </a:lnTo>
                  <a:lnTo>
                    <a:pt x="253029" y="1808082"/>
                  </a:lnTo>
                  <a:lnTo>
                    <a:pt x="206556" y="1796635"/>
                  </a:lnTo>
                  <a:lnTo>
                    <a:pt x="163223" y="1778318"/>
                  </a:lnTo>
                  <a:lnTo>
                    <a:pt x="123649" y="1753754"/>
                  </a:lnTo>
                  <a:lnTo>
                    <a:pt x="88458" y="1723564"/>
                  </a:lnTo>
                  <a:lnTo>
                    <a:pt x="58271" y="1688372"/>
                  </a:lnTo>
                  <a:lnTo>
                    <a:pt x="33710" y="1648800"/>
                  </a:lnTo>
                  <a:lnTo>
                    <a:pt x="15396" y="1605471"/>
                  </a:lnTo>
                  <a:lnTo>
                    <a:pt x="3952" y="1559006"/>
                  </a:lnTo>
                  <a:lnTo>
                    <a:pt x="0" y="1510030"/>
                  </a:lnTo>
                  <a:lnTo>
                    <a:pt x="0" y="302006"/>
                  </a:lnTo>
                  <a:close/>
                </a:path>
              </a:pathLst>
            </a:custGeom>
            <a:grpFill/>
            <a:ln w="22860">
              <a:solidFill>
                <a:srgbClr val="360A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06842" y="2186685"/>
            <a:ext cx="4575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u="sng" spc="-5" dirty="0">
                <a:solidFill>
                  <a:srgbClr val="FFFFFF"/>
                </a:solidFill>
                <a:latin typeface="Gill Sans MT"/>
                <a:cs typeface="Gill Sans MT"/>
              </a:rPr>
              <a:t>Recommended</a:t>
            </a:r>
            <a:r>
              <a:rPr sz="1800" b="1" u="sng" spc="2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u="sng" spc="-15" dirty="0">
                <a:solidFill>
                  <a:srgbClr val="FFFFFF"/>
                </a:solidFill>
                <a:latin typeface="Gill Sans MT"/>
                <a:cs typeface="Gill Sans MT"/>
              </a:rPr>
              <a:t>Variants</a:t>
            </a:r>
            <a:endParaRPr sz="1800" u="sng" dirty="0">
              <a:latin typeface="Gill Sans MT"/>
              <a:cs typeface="Gill Sans MT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382517"/>
              </p:ext>
            </p:extLst>
          </p:nvPr>
        </p:nvGraphicFramePr>
        <p:xfrm>
          <a:off x="880211" y="2766116"/>
          <a:ext cx="8594090" cy="1085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605">
                <a:tc>
                  <a:txBody>
                    <a:bodyPr/>
                    <a:lstStyle/>
                    <a:p>
                      <a:pPr marL="318135" indent="-287020">
                        <a:lnSpc>
                          <a:spcPts val="2020"/>
                        </a:lnSpc>
                        <a:buFont typeface="Arial"/>
                        <a:buChar char="•"/>
                        <a:tabLst>
                          <a:tab pos="318135" algn="l"/>
                          <a:tab pos="318770" algn="l"/>
                        </a:tabLst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Fine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(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0.8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–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mm):</a:t>
                      </a:r>
                      <a:endParaRPr sz="1800" dirty="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ts val="2020"/>
                        </a:lnSpc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recommended</a:t>
                      </a:r>
                      <a:r>
                        <a:rPr sz="1800" spc="-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for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very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smooth</a:t>
                      </a:r>
                      <a:r>
                        <a:rPr sz="1800" spc="-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surfaces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9385">
                        <a:lnSpc>
                          <a:spcPts val="2020"/>
                        </a:lnSpc>
                      </a:pPr>
                      <a:endParaRPr sz="1800" dirty="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318135" indent="-287020">
                        <a:lnSpc>
                          <a:spcPts val="2055"/>
                        </a:lnSpc>
                        <a:buFont typeface="Arial"/>
                        <a:buChar char="•"/>
                        <a:tabLst>
                          <a:tab pos="318135" algn="l"/>
                          <a:tab pos="318770" algn="l"/>
                        </a:tabLst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Regular</a:t>
                      </a:r>
                      <a:r>
                        <a:rPr sz="1800" spc="-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(1.2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–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1.5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mm):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ts val="2055"/>
                        </a:lnSpc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recommended</a:t>
                      </a:r>
                      <a:r>
                        <a:rPr sz="1800" spc="-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for</a:t>
                      </a:r>
                      <a:r>
                        <a:rPr sz="1800" spc="-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smooth</a:t>
                      </a:r>
                      <a:r>
                        <a:rPr sz="1800" spc="-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surface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ts val="2055"/>
                        </a:lnSpc>
                      </a:pPr>
                      <a:endParaRPr sz="1800" dirty="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18135" indent="-287020">
                        <a:lnSpc>
                          <a:spcPts val="2060"/>
                        </a:lnSpc>
                        <a:buFont typeface="Arial"/>
                        <a:buChar char="•"/>
                        <a:tabLst>
                          <a:tab pos="318135" algn="l"/>
                          <a:tab pos="318770" algn="l"/>
                        </a:tabLst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Standard</a:t>
                      </a:r>
                      <a:r>
                        <a:rPr sz="1800" spc="-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(2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–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2.5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mm):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ts val="2060"/>
                        </a:lnSpc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recommended</a:t>
                      </a:r>
                      <a:r>
                        <a:rPr sz="1800" spc="-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for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medium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rough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surface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9860">
                        <a:lnSpc>
                          <a:spcPts val="2060"/>
                        </a:lnSpc>
                      </a:pPr>
                      <a:endParaRPr sz="1800" dirty="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318135" indent="-287020">
                        <a:lnSpc>
                          <a:spcPts val="2025"/>
                        </a:lnSpc>
                        <a:buFont typeface="Arial"/>
                        <a:buChar char="•"/>
                        <a:tabLst>
                          <a:tab pos="318135" algn="l"/>
                          <a:tab pos="318770" algn="l"/>
                        </a:tabLst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High</a:t>
                      </a:r>
                      <a:r>
                        <a:rPr sz="1800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build</a:t>
                      </a:r>
                      <a:r>
                        <a:rPr sz="1800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(3mm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+):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2025"/>
                        </a:lnSpc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recommended</a:t>
                      </a:r>
                      <a:r>
                        <a:rPr sz="1800" spc="-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for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rough</a:t>
                      </a:r>
                      <a:r>
                        <a:rPr sz="1800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surface</a:t>
                      </a:r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ts val="2025"/>
                        </a:lnSpc>
                      </a:pPr>
                      <a:endParaRPr sz="1800" dirty="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10005830" y="4242079"/>
            <a:ext cx="2508388" cy="2776764"/>
            <a:chOff x="9567671" y="0"/>
            <a:chExt cx="2624455" cy="280289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67671" y="2020823"/>
              <a:ext cx="2624328" cy="7818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5395" y="0"/>
              <a:ext cx="2546604" cy="2724912"/>
            </a:xfrm>
            <a:prstGeom prst="rect">
              <a:avLst/>
            </a:prstGeom>
          </p:spPr>
        </p:pic>
      </p:grpSp>
      <p:sp>
        <p:nvSpPr>
          <p:cNvPr id="14" name="Round Diagonal Corner Rectangle 13"/>
          <p:cNvSpPr/>
          <p:nvPr/>
        </p:nvSpPr>
        <p:spPr>
          <a:xfrm>
            <a:off x="4077725" y="76200"/>
            <a:ext cx="3808974" cy="863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BERGER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RUFF N TUFF</a:t>
            </a:r>
            <a:endParaRPr lang="en-IN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4149294" y="1025844"/>
            <a:ext cx="3661206" cy="4572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ill Sans Ultra Bold" panose="020B0A02020104020203" pitchFamily="34" charset="0"/>
              </a:rPr>
              <a:t>SCRATCH</a:t>
            </a:r>
            <a:endParaRPr lang="en-IN" b="1" dirty="0">
              <a:latin typeface="Gill Sans Ultra Bold" panose="020B0A02020104020203" pitchFamily="34" charset="0"/>
            </a:endParaRP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830" y="16846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834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6340" y="2270116"/>
            <a:ext cx="11281047" cy="42090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Pentagon 1"/>
          <p:cNvSpPr/>
          <p:nvPr/>
        </p:nvSpPr>
        <p:spPr>
          <a:xfrm>
            <a:off x="308834" y="327508"/>
            <a:ext cx="9539514" cy="1579670"/>
          </a:xfrm>
          <a:prstGeom prst="homePlate">
            <a:avLst/>
          </a:prstGeom>
          <a:ln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339" y="1309417"/>
            <a:ext cx="3782963" cy="45720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SCRATCH</a:t>
            </a:r>
            <a:endParaRPr lang="en-IN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89" y="152132"/>
            <a:ext cx="2059170" cy="11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79001"/>
              </p:ext>
            </p:extLst>
          </p:nvPr>
        </p:nvGraphicFramePr>
        <p:xfrm>
          <a:off x="895347" y="3893288"/>
          <a:ext cx="10299522" cy="2249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6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65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9894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PRODUCT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DILUTION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COVERAGE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NO OFCOATS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TOOLS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Arial Black" panose="020B0A04020102020204" pitchFamily="34" charset="0"/>
                        </a:rPr>
                        <a:t>MATERIAL COST</a:t>
                      </a:r>
                      <a:endParaRPr lang="en-IN" sz="1200" b="1" dirty="0"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Scratch</a:t>
                      </a:r>
                      <a:r>
                        <a:rPr lang="en-US" sz="1200" baseline="0" dirty="0"/>
                        <a:t> Fine</a:t>
                      </a:r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3-5% of fresh water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3 -3.5 </a:t>
                      </a:r>
                      <a:r>
                        <a:rPr lang="en-US" sz="1200" dirty="0" err="1"/>
                        <a:t>Sq.ft</a:t>
                      </a:r>
                      <a:r>
                        <a:rPr lang="en-US" sz="1200" dirty="0"/>
                        <a:t>./Kg/Coat</a:t>
                      </a:r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Trowel</a:t>
                      </a:r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15/</a:t>
                      </a:r>
                      <a:r>
                        <a:rPr lang="en-US" sz="1200" dirty="0" err="1"/>
                        <a:t>Sq.ft</a:t>
                      </a:r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Scratch</a:t>
                      </a:r>
                      <a:r>
                        <a:rPr lang="en-US" sz="1200" baseline="0" dirty="0"/>
                        <a:t> Regular</a:t>
                      </a:r>
                      <a:endParaRPr lang="en-IN" sz="1200" dirty="0"/>
                    </a:p>
                    <a:p>
                      <a:pPr algn="ctr"/>
                      <a:endParaRPr lang="en-IN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3-5% of fresh water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2.5 </a:t>
                      </a:r>
                      <a:r>
                        <a:rPr lang="en-US" sz="1200" dirty="0" err="1"/>
                        <a:t>Sq.ft</a:t>
                      </a:r>
                      <a:r>
                        <a:rPr lang="en-US" sz="1200" dirty="0"/>
                        <a:t>./Kg/Coat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Trowel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19/</a:t>
                      </a:r>
                      <a:r>
                        <a:rPr lang="en-US" sz="1200" dirty="0" err="1"/>
                        <a:t>Sq.ft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8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Scratch</a:t>
                      </a:r>
                      <a:r>
                        <a:rPr lang="en-US" sz="1200" baseline="0" dirty="0"/>
                        <a:t> Standard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3-5% of fresh water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2.5 </a:t>
                      </a:r>
                      <a:r>
                        <a:rPr lang="en-US" sz="1200" dirty="0" err="1"/>
                        <a:t>Sq.ft</a:t>
                      </a:r>
                      <a:r>
                        <a:rPr lang="en-US" sz="1200" dirty="0"/>
                        <a:t>./Kg/Coat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Trowel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19/</a:t>
                      </a:r>
                      <a:r>
                        <a:rPr lang="en-US" sz="1200" dirty="0" err="1"/>
                        <a:t>Sq.ft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8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Scratch</a:t>
                      </a:r>
                      <a:r>
                        <a:rPr lang="en-US" sz="1200" baseline="0" dirty="0"/>
                        <a:t> Hi-Build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3-5% of fresh water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2-2.5 </a:t>
                      </a:r>
                      <a:r>
                        <a:rPr lang="en-US" sz="1200" dirty="0" err="1"/>
                        <a:t>Sq.ft</a:t>
                      </a:r>
                      <a:r>
                        <a:rPr lang="en-US" sz="1200" dirty="0"/>
                        <a:t>./Kg/Coat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Trowel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20/</a:t>
                      </a:r>
                      <a:r>
                        <a:rPr lang="en-US" sz="1200" dirty="0" err="1"/>
                        <a:t>Sq.ft</a:t>
                      </a:r>
                      <a:endParaRPr lang="en-IN" sz="1200" dirty="0"/>
                    </a:p>
                    <a:p>
                      <a:pPr algn="ctr"/>
                      <a:endParaRPr lang="en-IN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74" name="Picture 2" descr="C:\Users\Dell\Desktop\WhatsApp Image 2021-05-27 at 3.07.33 PM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82" y="2486062"/>
            <a:ext cx="1543771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WhatsApp Image 2021-05-27 at 3.07.33 PM (5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52" y="2486062"/>
            <a:ext cx="1550126" cy="13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ell\Desktop\WhatsApp Image 2021-05-27 at 3.07.33 PM (7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376" y="2462052"/>
            <a:ext cx="1528354" cy="13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Dell\Desktop\WhatsApp Image 2021-05-27 at 3.07.33 PM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56" y="2486062"/>
            <a:ext cx="1622704" cy="14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Dell\Desktop\ruff-n-tuff-scratch-ca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20" y="2264357"/>
            <a:ext cx="1767120" cy="163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entagon 15"/>
          <p:cNvSpPr/>
          <p:nvPr/>
        </p:nvSpPr>
        <p:spPr>
          <a:xfrm>
            <a:off x="436339" y="316696"/>
            <a:ext cx="4191000" cy="943610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2800" b="1" dirty="0">
                <a:latin typeface="Arial Black" panose="020B0A04020102020204" pitchFamily="34" charset="0"/>
              </a:rPr>
            </a:br>
            <a:r>
              <a:rPr lang="en-US" sz="3600" b="1" dirty="0">
                <a:latin typeface="Arial Black" panose="020B0A04020102020204" pitchFamily="34" charset="0"/>
              </a:rPr>
              <a:t>RUFF N TUFF</a:t>
            </a:r>
            <a:endParaRPr lang="en-IN" sz="3600" b="1" dirty="0">
              <a:latin typeface="Arial Black" panose="020B0A04020102020204" pitchFamily="34" charset="0"/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302780" y="346252"/>
            <a:ext cx="859289" cy="927118"/>
          </a:xfrm>
          <a:prstGeom prst="chevron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7810" y="157224"/>
            <a:ext cx="1412501" cy="189364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6EC0"/>
              </a:solidFill>
            </a:endParaRPr>
          </a:p>
        </p:txBody>
      </p:sp>
      <p:pic>
        <p:nvPicPr>
          <p:cNvPr id="5" name="Picture 2" descr="C:\Users\Dell\Desktop\ruff-n-tuff-scratch-ca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4" y="346253"/>
            <a:ext cx="1518627" cy="149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028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\Desktop\WhatsApp Image 2021-09-16 at 3.12.28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42" y="890587"/>
            <a:ext cx="4561387" cy="5076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ll\Desktop\WhatsApp Image 2021-09-16 at 3.12.28 PM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62" y="868610"/>
            <a:ext cx="3892733" cy="5076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9770" y="6175489"/>
            <a:ext cx="106312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RUFF N TUFF SCRATCH  SITE AT KOZHENCHERRY &amp; CHAKKUVALLY  DONE BY MR. LALU </a:t>
            </a:r>
            <a:endParaRPr lang="en-US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0" name="Picture 6" descr="C:\Users\Dell\Desktop\WhatsApp Image 2021-09-16 at 3.21.54 PM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49" y="890587"/>
            <a:ext cx="2835728" cy="5054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806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WhatsApp Image 2021-09-16 at 3.12.05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1" y="169817"/>
            <a:ext cx="5821679" cy="5290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WhatsApp Image 2021-09-16 at 3.12.05 P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300" y="208051"/>
            <a:ext cx="5247020" cy="5252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50792" y="6175489"/>
            <a:ext cx="90292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RUFF N TUFF SCRATCH  SITE AT THIRUVALLA  DONE BY MR. SHIVAKUMAR </a:t>
            </a:r>
            <a:endParaRPr lang="en-US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1196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1089</TotalTime>
  <Words>2432</Words>
  <Application>Microsoft Office PowerPoint</Application>
  <PresentationFormat>Widescreen</PresentationFormat>
  <Paragraphs>468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Executive</vt:lpstr>
      <vt:lpstr>PowerPoint Presentation</vt:lpstr>
      <vt:lpstr>PowerPoint Presentation</vt:lpstr>
      <vt:lpstr>PowerPoint Presentation</vt:lpstr>
      <vt:lpstr>PowerPoint Presentation</vt:lpstr>
      <vt:lpstr>Solvent  Dilution ratio  Coverage  Drying Time  Finish/Shades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SOLITAIRE STONE / GRANITE</vt:lpstr>
      <vt:lpstr>SOLITAIRE STONE / GRANITE</vt:lpstr>
      <vt:lpstr>SOLITAIRE STONE / GRANITE (APPLICATION SYSTEM)</vt:lpstr>
      <vt:lpstr>PowerPoint Presentation</vt:lpstr>
      <vt:lpstr>PowerPoint Presentation</vt:lpstr>
      <vt:lpstr> FLORENTINA</vt:lpstr>
      <vt:lpstr>PowerPoint Presentation</vt:lpstr>
      <vt:lpstr> FLORENTINA GLITTERATTI</vt:lpstr>
      <vt:lpstr>FLORENTINA GLITTERATTI (TECHNICAL SPECIFICATIONS)</vt:lpstr>
      <vt:lpstr>FLORENTINA GLITTERATI (PRODUCT PREPARATION &amp; APPLICATION SYSTEM)</vt:lpstr>
      <vt:lpstr> FLORENTINA GLITTERATI TEXTURE</vt:lpstr>
      <vt:lpstr> FLORENTINA GLITTERATI TEXTURE</vt:lpstr>
      <vt:lpstr>PowerPoint Presentation</vt:lpstr>
      <vt:lpstr>FLORENTINA SANDSTONE</vt:lpstr>
      <vt:lpstr>FLORENTINA SANDSTONE (TECHNICAL SPECIFICATIONS)</vt:lpstr>
      <vt:lpstr>FLORENTINA SANDSTONE (PRODUCT PREPARATION &amp; APPLICATION SYSTEM)</vt:lpstr>
      <vt:lpstr>FLORENTINA SANDSTONE TEXTURE</vt:lpstr>
      <vt:lpstr>PowerPoint Presentation</vt:lpstr>
      <vt:lpstr> FLORENTINA VINTAGE</vt:lpstr>
      <vt:lpstr>FLORENTINA VINTAGE (TECHNICAL SPECIFICATIONS)</vt:lpstr>
      <vt:lpstr>PowerPoint Presentation</vt:lpstr>
      <vt:lpstr>FLORENTINA SANDSTONE TEXTURE</vt:lpstr>
      <vt:lpstr>    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Texture</dc:title>
  <dc:creator>User</dc:creator>
  <cp:lastModifiedBy>Manu Mohanan</cp:lastModifiedBy>
  <cp:revision>133</cp:revision>
  <dcterms:created xsi:type="dcterms:W3CDTF">2019-09-20T03:21:59Z</dcterms:created>
  <dcterms:modified xsi:type="dcterms:W3CDTF">2022-03-15T08:18:08Z</dcterms:modified>
</cp:coreProperties>
</file>